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"/>
  </p:sldMasterIdLst>
  <p:notesMasterIdLst>
    <p:notesMasterId r:id="rId30"/>
  </p:notesMasterIdLst>
  <p:handoutMasterIdLst>
    <p:handoutMasterId r:id="rId31"/>
  </p:handoutMasterIdLst>
  <p:sldIdLst>
    <p:sldId id="712" r:id="rId6"/>
    <p:sldId id="688" r:id="rId7"/>
    <p:sldId id="700" r:id="rId8"/>
    <p:sldId id="701" r:id="rId9"/>
    <p:sldId id="692" r:id="rId10"/>
    <p:sldId id="702" r:id="rId11"/>
    <p:sldId id="703" r:id="rId12"/>
    <p:sldId id="704" r:id="rId13"/>
    <p:sldId id="693" r:id="rId14"/>
    <p:sldId id="705" r:id="rId15"/>
    <p:sldId id="706" r:id="rId16"/>
    <p:sldId id="707" r:id="rId17"/>
    <p:sldId id="708" r:id="rId18"/>
    <p:sldId id="715" r:id="rId19"/>
    <p:sldId id="709" r:id="rId20"/>
    <p:sldId id="694" r:id="rId21"/>
    <p:sldId id="695" r:id="rId22"/>
    <p:sldId id="696" r:id="rId23"/>
    <p:sldId id="697" r:id="rId24"/>
    <p:sldId id="698" r:id="rId25"/>
    <p:sldId id="699" r:id="rId26"/>
    <p:sldId id="710" r:id="rId27"/>
    <p:sldId id="714" r:id="rId28"/>
    <p:sldId id="71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BC5D39D9-9158-D649-839D-B2F6EDD610CD}">
          <p14:sldIdLst>
            <p14:sldId id="712"/>
            <p14:sldId id="688"/>
            <p14:sldId id="700"/>
            <p14:sldId id="701"/>
            <p14:sldId id="692"/>
            <p14:sldId id="702"/>
            <p14:sldId id="703"/>
            <p14:sldId id="704"/>
            <p14:sldId id="693"/>
            <p14:sldId id="705"/>
            <p14:sldId id="706"/>
            <p14:sldId id="707"/>
            <p14:sldId id="708"/>
            <p14:sldId id="715"/>
            <p14:sldId id="709"/>
            <p14:sldId id="694"/>
            <p14:sldId id="695"/>
            <p14:sldId id="696"/>
            <p14:sldId id="697"/>
            <p14:sldId id="698"/>
            <p14:sldId id="699"/>
            <p14:sldId id="710"/>
            <p14:sldId id="714"/>
            <p14:sldId id="7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92AE"/>
    <a:srgbClr val="03A2B1"/>
    <a:srgbClr val="0051A2"/>
    <a:srgbClr val="006BA6"/>
    <a:srgbClr val="01A7B1"/>
    <a:srgbClr val="00C1B6"/>
    <a:srgbClr val="6DE3D3"/>
    <a:srgbClr val="6DE3DF"/>
    <a:srgbClr val="66B4C3"/>
    <a:srgbClr val="6D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5" autoAdjust="0"/>
    <p:restoredTop sz="86478" autoAdjust="0"/>
  </p:normalViewPr>
  <p:slideViewPr>
    <p:cSldViewPr snapToGrid="0" snapToObjects="1" showGuides="1">
      <p:cViewPr varScale="1">
        <p:scale>
          <a:sx n="94" d="100"/>
          <a:sy n="94" d="100"/>
        </p:scale>
        <p:origin x="1600" y="19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 showGuides="1">
      <p:cViewPr varScale="1">
        <p:scale>
          <a:sx n="151" d="100"/>
          <a:sy n="151" d="100"/>
        </p:scale>
        <p:origin x="4728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2/15/19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2/15/19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G243257</a:t>
            </a:r>
            <a:r>
              <a:rPr lang="fi-FI" baseline="0" dirty="0"/>
              <a:t> </a:t>
            </a:r>
            <a:r>
              <a:rPr lang="fi-FI" dirty="0" err="1"/>
              <a:t>DevSummit</a:t>
            </a:r>
            <a:r>
              <a:rPr lang="fi-FI" baseline="0" dirty="0"/>
              <a:t> </a:t>
            </a:r>
            <a:r>
              <a:rPr lang="en-US" dirty="0"/>
              <a:t>2019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65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34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497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05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456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492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32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27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47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79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531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5799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9383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472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8801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1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52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31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679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707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60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996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084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96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2/15/19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2/15/19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2/15/19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2/15/19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2/15/19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2/15/19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2/15/19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arcgis.com/javascript/latest/api-reference/esri-renderers-Renderer.html" TargetMode="External"/><Relationship Id="rId3" Type="http://schemas.openxmlformats.org/officeDocument/2006/relationships/image" Target="../media/image11.png"/><Relationship Id="rId7" Type="http://schemas.openxmlformats.org/officeDocument/2006/relationships/hyperlink" Target="https://blogs.esri.com/esri/arcgis/2017/01/10/using-arcade-expressions-in-web-app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logs.esri.com/esri/arcgis/2017/05/23/creating-a-predominance-visualization-with-arcade/" TargetMode="External"/><Relationship Id="rId5" Type="http://schemas.openxmlformats.org/officeDocument/2006/relationships/hyperlink" Target="https://blogs.esri.com/esri/arcgis/2017/04/13/visualizing-data-in-web-apps-leveraging-the-platform/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s://developers.arcgis.com/javascript/latest/sample-code/get-started-visualization/index.html" TargetMode="External"/><Relationship Id="rId9" Type="http://schemas.openxmlformats.org/officeDocument/2006/relationships/hyperlink" Target="https://developers.arcgis.com/javascript/latest/api-reference/esri-symbols-Symbol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/>
          <p:cNvGrpSpPr/>
          <p:nvPr/>
        </p:nvGrpSpPr>
        <p:grpSpPr>
          <a:xfrm>
            <a:off x="0" y="-16008"/>
            <a:ext cx="12219008" cy="6888968"/>
            <a:chOff x="0" y="-16008"/>
            <a:chExt cx="12219008" cy="6888968"/>
          </a:xfrm>
        </p:grpSpPr>
        <p:sp>
          <p:nvSpPr>
            <p:cNvPr id="3" name="Rectangle 2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" name="keyart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7"/>
            <a:stretch/>
          </p:blipFill>
          <p:spPr>
            <a:xfrm>
              <a:off x="6222449" y="11575"/>
              <a:ext cx="5996559" cy="6849810"/>
            </a:xfrm>
            <a:prstGeom prst="rect">
              <a:avLst/>
            </a:prstGeom>
          </p:spPr>
        </p:pic>
        <p:pic>
          <p:nvPicPr>
            <p:cNvPr id="17" name="keyart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0" y="-16008"/>
              <a:ext cx="3356658" cy="2164466"/>
            </a:xfrm>
            <a:prstGeom prst="rect">
              <a:avLst/>
            </a:prstGeom>
          </p:spPr>
        </p:pic>
        <p:sp>
          <p:nvSpPr>
            <p:cNvPr id="22" name="shading (lower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4988019" y="3954330"/>
              <a:ext cx="7221131" cy="2918630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8" name="Esri Logo (white)">
              <a:extLst>
                <a:ext uri="{FF2B5EF4-FFF2-40B4-BE49-F238E27FC236}">
                  <a16:creationId xmlns:a16="http://schemas.microsoft.com/office/drawing/2014/main" id="{C3F3808C-4AB0-324A-9750-25578D053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880"/>
            <a:stretch/>
          </p:blipFill>
          <p:spPr>
            <a:xfrm>
              <a:off x="1022493" y="1010040"/>
              <a:ext cx="1871178" cy="874991"/>
            </a:xfrm>
            <a:prstGeom prst="rect">
              <a:avLst/>
            </a:prstGeom>
          </p:spPr>
        </p:pic>
      </p:grpSp>
      <p:sp>
        <p:nvSpPr>
          <p:cNvPr id="24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 txBox="1">
            <a:spLocks/>
          </p:cNvSpPr>
          <p:nvPr/>
        </p:nvSpPr>
        <p:spPr bwMode="white">
          <a:xfrm>
            <a:off x="1265561" y="5717894"/>
            <a:ext cx="6211685" cy="44700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2019 ESRI DEVELOPER SUMMIT</a:t>
            </a:r>
          </a:p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Palm Springs, CA</a:t>
            </a:r>
          </a:p>
        </p:txBody>
      </p:sp>
      <p:sp>
        <p:nvSpPr>
          <p:cNvPr id="21" name="Presenter Subtitle">
            <a:extLst>
              <a:ext uri="{FF2B5EF4-FFF2-40B4-BE49-F238E27FC236}">
                <a16:creationId xmlns:a16="http://schemas.microsoft.com/office/drawing/2014/main" id="{37F4B2CF-A224-604B-B851-520F8016E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561" y="3695044"/>
            <a:ext cx="6778794" cy="914400"/>
          </a:xfrm>
        </p:spPr>
        <p:txBody>
          <a:bodyPr/>
          <a:lstStyle/>
          <a:p>
            <a:pPr algn="l"/>
            <a:r>
              <a:rPr lang="en-US" sz="1800" dirty="0">
                <a:cs typeface="Avenir LT Std 65 Medium" charset="0"/>
              </a:rPr>
              <a:t>Kristian Ekenes</a:t>
            </a:r>
          </a:p>
          <a:p>
            <a:pPr algn="l"/>
            <a:r>
              <a:rPr lang="en-US" sz="1800" dirty="0">
                <a:cs typeface="Avenir LT Std 65 Medium" charset="0"/>
              </a:rPr>
              <a:t>Jeremy Bartley</a:t>
            </a:r>
          </a:p>
          <a:p>
            <a:pPr algn="l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sp>
        <p:nvSpPr>
          <p:cNvPr id="20" name="Presentation Title">
            <a:extLst>
              <a:ext uri="{FF2B5EF4-FFF2-40B4-BE49-F238E27FC236}">
                <a16:creationId xmlns:a16="http://schemas.microsoft.com/office/drawing/2014/main" id="{AAB9D336-F351-EB47-8891-FC2F845FD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561" y="2658019"/>
            <a:ext cx="7550893" cy="914400"/>
          </a:xfrm>
        </p:spPr>
        <p:txBody>
          <a:bodyPr/>
          <a:lstStyle/>
          <a:p>
            <a:pPr algn="l"/>
            <a:r>
              <a:rPr lang="en-US" sz="4000" b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2D Visualization with the ArcGIS API for JavaScript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3802941972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EA185F-A79B-7541-91B3-83D58F1BD1BB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CC6D66-14B1-5640-9E6E-1E89501F7F6E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>
              <a:extLst>
                <a:ext uri="{FF2B5EF4-FFF2-40B4-BE49-F238E27FC236}">
                  <a16:creationId xmlns:a16="http://schemas.microsoft.com/office/drawing/2014/main" id="{33F30C72-BA7A-504B-983D-D951424EE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8" name="shading (lower right)">
              <a:extLst>
                <a:ext uri="{FF2B5EF4-FFF2-40B4-BE49-F238E27FC236}">
                  <a16:creationId xmlns:a16="http://schemas.microsoft.com/office/drawing/2014/main" id="{13F5A84A-A570-554F-81AB-5ACC895D9B5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56CF48-3239-EA47-AAD6-ADD4DD4F9D27}"/>
              </a:ext>
            </a:extLst>
          </p:cNvPr>
          <p:cNvSpPr txBox="1">
            <a:spLocks/>
          </p:cNvSpPr>
          <p:nvPr/>
        </p:nvSpPr>
        <p:spPr>
          <a:xfrm>
            <a:off x="653646" y="2058971"/>
            <a:ext cx="3168947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/>
              <a:t>SimpleRenderer</a:t>
            </a:r>
            <a:endParaRPr lang="en-US" sz="3200" b="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504A86D-08F8-FC49-A4B8-8CF62EAE2BD8}"/>
              </a:ext>
            </a:extLst>
          </p:cNvPr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UniqueValueRenderer</a:t>
            </a:r>
            <a:endParaRPr lang="en-US" sz="3200" b="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3E5B952-B5CD-4F4C-BCD8-71814622A09A}"/>
              </a:ext>
            </a:extLst>
          </p:cNvPr>
          <p:cNvSpPr txBox="1">
            <a:spLocks/>
          </p:cNvSpPr>
          <p:nvPr/>
        </p:nvSpPr>
        <p:spPr>
          <a:xfrm>
            <a:off x="1554432" y="5969778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ClassBreaksRenderer</a:t>
            </a:r>
            <a:endParaRPr lang="en-US" sz="3200" b="0" dirty="0"/>
          </a:p>
        </p:txBody>
      </p:sp>
      <p:pic>
        <p:nvPicPr>
          <p:cNvPr id="12" name="Picture 11" descr="Screen Shot 2016-06-09 at 1.49.17 PM.png">
            <a:extLst>
              <a:ext uri="{FF2B5EF4-FFF2-40B4-BE49-F238E27FC236}">
                <a16:creationId xmlns:a16="http://schemas.microsoft.com/office/drawing/2014/main" id="{001D81E5-E4E8-774B-B336-35FF65CCE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943" y="4043958"/>
            <a:ext cx="5409547" cy="2673684"/>
          </a:xfrm>
          <a:prstGeom prst="rect">
            <a:avLst/>
          </a:prstGeom>
        </p:spPr>
      </p:pic>
      <p:pic>
        <p:nvPicPr>
          <p:cNvPr id="13" name="Picture 12" descr="Screen Shot 2017-07-06 at 3.03.21 PM.png">
            <a:extLst>
              <a:ext uri="{FF2B5EF4-FFF2-40B4-BE49-F238E27FC236}">
                <a16:creationId xmlns:a16="http://schemas.microsoft.com/office/drawing/2014/main" id="{6C7E5E6F-F435-7547-9CF4-4F112AE1F6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23" y="2891075"/>
            <a:ext cx="4153104" cy="2857640"/>
          </a:xfrm>
          <a:prstGeom prst="rect">
            <a:avLst/>
          </a:prstGeom>
        </p:spPr>
      </p:pic>
      <p:pic>
        <p:nvPicPr>
          <p:cNvPr id="14" name="Picture 13" descr="Screen Shot 2017-07-06 at 3.05.13 PM.png">
            <a:extLst>
              <a:ext uri="{FF2B5EF4-FFF2-40B4-BE49-F238E27FC236}">
                <a16:creationId xmlns:a16="http://schemas.microsoft.com/office/drawing/2014/main" id="{9C4579A5-9DC4-4C4A-816A-3B796E556E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61" y="1081834"/>
            <a:ext cx="4068333" cy="27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95353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1E70E0B-5D58-0A42-AD1B-4ACA3173BB8D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DB8902-A7E0-DC4E-9A22-6259E2267129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>
              <a:extLst>
                <a:ext uri="{FF2B5EF4-FFF2-40B4-BE49-F238E27FC236}">
                  <a16:creationId xmlns:a16="http://schemas.microsoft.com/office/drawing/2014/main" id="{794449D6-DBBA-0B46-AD47-87E5C31DE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8" name="shading (lower right)">
              <a:extLst>
                <a:ext uri="{FF2B5EF4-FFF2-40B4-BE49-F238E27FC236}">
                  <a16:creationId xmlns:a16="http://schemas.microsoft.com/office/drawing/2014/main" id="{838B1C92-90A4-5E43-8D4C-E2FAC04EB97E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1CE252E-176F-0E4A-917F-0EA3D4BCA79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0182A52-B756-4C47-9B29-E35477787807}"/>
              </a:ext>
            </a:extLst>
          </p:cNvPr>
          <p:cNvSpPr txBox="1">
            <a:spLocks/>
          </p:cNvSpPr>
          <p:nvPr/>
        </p:nvSpPr>
        <p:spPr>
          <a:xfrm>
            <a:off x="653646" y="1527686"/>
            <a:ext cx="3168947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/>
              <a:t>SimpleRenderer</a:t>
            </a:r>
            <a:endParaRPr lang="en-US" sz="3200" b="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D89DADC1-4163-B144-9070-096523C021BE}"/>
              </a:ext>
            </a:extLst>
          </p:cNvPr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UniqueValueRenderer</a:t>
            </a:r>
            <a:endParaRPr lang="en-US" sz="3200" b="0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922E84C-81DA-4F4D-A86B-5BDA772C23CD}"/>
              </a:ext>
            </a:extLst>
          </p:cNvPr>
          <p:cNvSpPr txBox="1">
            <a:spLocks/>
          </p:cNvSpPr>
          <p:nvPr/>
        </p:nvSpPr>
        <p:spPr>
          <a:xfrm>
            <a:off x="4537365" y="5973188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ClassBreaksRenderer</a:t>
            </a:r>
            <a:endParaRPr lang="en-US" sz="3200" b="0" dirty="0"/>
          </a:p>
        </p:txBody>
      </p:sp>
      <p:pic>
        <p:nvPicPr>
          <p:cNvPr id="12" name="Picture 11" descr="Screen Shot 2017-07-01 at 4.50.41 PM.png">
            <a:extLst>
              <a:ext uri="{FF2B5EF4-FFF2-40B4-BE49-F238E27FC236}">
                <a16:creationId xmlns:a16="http://schemas.microsoft.com/office/drawing/2014/main" id="{8411C60B-3F08-E245-A2C8-3118DA68B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04" y="2079925"/>
            <a:ext cx="4749800" cy="1130300"/>
          </a:xfrm>
          <a:prstGeom prst="rect">
            <a:avLst/>
          </a:prstGeom>
        </p:spPr>
      </p:pic>
      <p:pic>
        <p:nvPicPr>
          <p:cNvPr id="13" name="Picture 12" descr="Screen Shot 2017-07-01 at 5.09.42 PM.png">
            <a:extLst>
              <a:ext uri="{FF2B5EF4-FFF2-40B4-BE49-F238E27FC236}">
                <a16:creationId xmlns:a16="http://schemas.microsoft.com/office/drawing/2014/main" id="{EE041E5F-487C-044A-AA82-16273240D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6" y="3301350"/>
            <a:ext cx="3377744" cy="3467275"/>
          </a:xfrm>
          <a:prstGeom prst="rect">
            <a:avLst/>
          </a:prstGeom>
        </p:spPr>
      </p:pic>
      <p:pic>
        <p:nvPicPr>
          <p:cNvPr id="14" name="Picture 13" descr="Screen Shot 2017-07-01 at 4.48.57 PM.png">
            <a:extLst>
              <a:ext uri="{FF2B5EF4-FFF2-40B4-BE49-F238E27FC236}">
                <a16:creationId xmlns:a16="http://schemas.microsoft.com/office/drawing/2014/main" id="{A46073BA-6672-5C44-9D01-3D510D160D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96" y="1090276"/>
            <a:ext cx="6070530" cy="452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0996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925A93E2-5A2F-EA4B-A689-3AD612D2B457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18B64E9-E385-B14B-A184-0CFC55BE2FBC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0" name="keyart3">
              <a:extLst>
                <a:ext uri="{FF2B5EF4-FFF2-40B4-BE49-F238E27FC236}">
                  <a16:creationId xmlns:a16="http://schemas.microsoft.com/office/drawing/2014/main" id="{5727FC58-8529-7547-9CDC-5B84C4571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21" name="shading (lower right)">
              <a:extLst>
                <a:ext uri="{FF2B5EF4-FFF2-40B4-BE49-F238E27FC236}">
                  <a16:creationId xmlns:a16="http://schemas.microsoft.com/office/drawing/2014/main" id="{617703D5-9223-1948-8DA6-15AC4BC804D4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646CF10-6197-B045-814D-9C0DEC662347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0B68835-77A5-C142-ADA1-207A9ED83CC7}"/>
              </a:ext>
            </a:extLst>
          </p:cNvPr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>
                <a:solidFill>
                  <a:srgbClr val="FFFFFF"/>
                </a:solidFill>
              </a:rPr>
              <a:t>Visual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035B6-A9A9-7E49-B221-EBC0FC1451D0}"/>
              </a:ext>
            </a:extLst>
          </p:cNvPr>
          <p:cNvSpPr txBox="1"/>
          <p:nvPr/>
        </p:nvSpPr>
        <p:spPr>
          <a:xfrm>
            <a:off x="1196127" y="2091493"/>
            <a:ext cx="4622069" cy="32637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Color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Size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Opacity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Rotation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D5DCCBD-DE2A-3249-A5EB-EEEC7150E1FE}"/>
              </a:ext>
            </a:extLst>
          </p:cNvPr>
          <p:cNvSpPr txBox="1">
            <a:spLocks/>
          </p:cNvSpPr>
          <p:nvPr/>
        </p:nvSpPr>
        <p:spPr>
          <a:xfrm>
            <a:off x="4869907" y="1476925"/>
            <a:ext cx="4167493" cy="226208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property of the renderer</a:t>
            </a:r>
          </a:p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For numeric data-driven continuous visualizations</a:t>
            </a:r>
          </a:p>
        </p:txBody>
      </p:sp>
      <p:pic>
        <p:nvPicPr>
          <p:cNvPr id="12" name="Picture 11" descr="Screen Shot 2017-07-06 at 3.14.08 PM.png">
            <a:extLst>
              <a:ext uri="{FF2B5EF4-FFF2-40B4-BE49-F238E27FC236}">
                <a16:creationId xmlns:a16="http://schemas.microsoft.com/office/drawing/2014/main" id="{ECFF3390-ADEF-DD48-8897-7CA85CA5E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6" y="3688050"/>
            <a:ext cx="3905641" cy="2212613"/>
          </a:xfrm>
          <a:prstGeom prst="rect">
            <a:avLst/>
          </a:prstGeom>
        </p:spPr>
      </p:pic>
      <p:pic>
        <p:nvPicPr>
          <p:cNvPr id="13" name="Picture 12" descr="Screen Shot 2017-07-06 at 3.15.36 PM.png">
            <a:extLst>
              <a:ext uri="{FF2B5EF4-FFF2-40B4-BE49-F238E27FC236}">
                <a16:creationId xmlns:a16="http://schemas.microsoft.com/office/drawing/2014/main" id="{D34DA971-158F-7E47-979B-F992E2DFF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89" y="4674296"/>
            <a:ext cx="3203490" cy="2160152"/>
          </a:xfrm>
          <a:prstGeom prst="rect">
            <a:avLst/>
          </a:prstGeom>
        </p:spPr>
      </p:pic>
      <p:pic>
        <p:nvPicPr>
          <p:cNvPr id="14" name="Picture 13" descr="Screen Shot 2017-07-06 at 2.53.38 PM.png">
            <a:extLst>
              <a:ext uri="{FF2B5EF4-FFF2-40B4-BE49-F238E27FC236}">
                <a16:creationId xmlns:a16="http://schemas.microsoft.com/office/drawing/2014/main" id="{D3DC3E73-8318-5448-96FD-57A497CFDF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312" y="2438620"/>
            <a:ext cx="3669989" cy="2498860"/>
          </a:xfrm>
          <a:prstGeom prst="rect">
            <a:avLst/>
          </a:prstGeom>
        </p:spPr>
      </p:pic>
      <p:pic>
        <p:nvPicPr>
          <p:cNvPr id="15" name="Picture 14" descr="Screen Shot 2017-07-06 at 3.05.13 PM.png">
            <a:extLst>
              <a:ext uri="{FF2B5EF4-FFF2-40B4-BE49-F238E27FC236}">
                <a16:creationId xmlns:a16="http://schemas.microsoft.com/office/drawing/2014/main" id="{52F27373-FA64-E444-B054-CDDCC3D2FD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37" y="257661"/>
            <a:ext cx="3856767" cy="2653738"/>
          </a:xfrm>
          <a:prstGeom prst="rect">
            <a:avLst/>
          </a:prstGeom>
        </p:spPr>
      </p:pic>
      <p:pic>
        <p:nvPicPr>
          <p:cNvPr id="16" name="Picture 15" descr="Screen Shot 2016-06-21 at 5.37.43 PM.png">
            <a:extLst>
              <a:ext uri="{FF2B5EF4-FFF2-40B4-BE49-F238E27FC236}">
                <a16:creationId xmlns:a16="http://schemas.microsoft.com/office/drawing/2014/main" id="{14105C80-A894-F946-8A12-9057772C7A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07" y="4001943"/>
            <a:ext cx="4246465" cy="2183704"/>
          </a:xfrm>
          <a:prstGeom prst="rect">
            <a:avLst/>
          </a:prstGeom>
        </p:spPr>
      </p:pic>
      <p:pic>
        <p:nvPicPr>
          <p:cNvPr id="17" name="Picture 16" descr="Screen Shot 2017-07-08 at 12.18.55 PM.png">
            <a:extLst>
              <a:ext uri="{FF2B5EF4-FFF2-40B4-BE49-F238E27FC236}">
                <a16:creationId xmlns:a16="http://schemas.microsoft.com/office/drawing/2014/main" id="{7D1C1208-3E3F-1E48-85B4-CDB020E62E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161" y="4407648"/>
            <a:ext cx="3934255" cy="24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27777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8999DE2-10E9-B54F-9DB1-47AE873F49BF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9F23DC-7EF2-9542-9221-7085A489E2E9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5" name="keyart3">
              <a:extLst>
                <a:ext uri="{FF2B5EF4-FFF2-40B4-BE49-F238E27FC236}">
                  <a16:creationId xmlns:a16="http://schemas.microsoft.com/office/drawing/2014/main" id="{E4461808-B62D-3044-A20F-324D453FB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6" name="shading (lower right)">
              <a:extLst>
                <a:ext uri="{FF2B5EF4-FFF2-40B4-BE49-F238E27FC236}">
                  <a16:creationId xmlns:a16="http://schemas.microsoft.com/office/drawing/2014/main" id="{6C57F8A7-E0DE-0949-89C6-DF542586CACA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92929BE-5C08-644E-8507-F7C4B4817C5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96E56ED-C4D4-9A48-B25C-FB806A52167C}"/>
              </a:ext>
            </a:extLst>
          </p:cNvPr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>
                <a:solidFill>
                  <a:srgbClr val="FFFFFF"/>
                </a:solidFill>
              </a:rPr>
              <a:t>Visual Variables</a:t>
            </a:r>
          </a:p>
        </p:txBody>
      </p:sp>
      <p:pic>
        <p:nvPicPr>
          <p:cNvPr id="10" name="Picture 9" descr="Screen Shot 2017-07-01 at 5.18.47 PM.png">
            <a:extLst>
              <a:ext uri="{FF2B5EF4-FFF2-40B4-BE49-F238E27FC236}">
                <a16:creationId xmlns:a16="http://schemas.microsoft.com/office/drawing/2014/main" id="{DE6B5A88-DED1-8241-9DCB-9C8E95583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92" y="719359"/>
            <a:ext cx="5999717" cy="2101374"/>
          </a:xfrm>
          <a:prstGeom prst="rect">
            <a:avLst/>
          </a:prstGeom>
        </p:spPr>
      </p:pic>
      <p:pic>
        <p:nvPicPr>
          <p:cNvPr id="11" name="Picture 10" descr="Screen Shot 2017-07-06 at 3.21.53 PM.png">
            <a:extLst>
              <a:ext uri="{FF2B5EF4-FFF2-40B4-BE49-F238E27FC236}">
                <a16:creationId xmlns:a16="http://schemas.microsoft.com/office/drawing/2014/main" id="{C481D73B-42B1-294B-9A2C-B34A11F50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2083262"/>
            <a:ext cx="4349621" cy="4692537"/>
          </a:xfrm>
          <a:prstGeom prst="rect">
            <a:avLst/>
          </a:prstGeom>
        </p:spPr>
      </p:pic>
      <p:pic>
        <p:nvPicPr>
          <p:cNvPr id="12" name="Picture 11" descr="Screen Shot 2016-06-21 at 5.37.43 PM.png">
            <a:extLst>
              <a:ext uri="{FF2B5EF4-FFF2-40B4-BE49-F238E27FC236}">
                <a16:creationId xmlns:a16="http://schemas.microsoft.com/office/drawing/2014/main" id="{DA441D48-F50A-454A-9980-3889488336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371" y="3267583"/>
            <a:ext cx="6215453" cy="31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935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6EA185F-A79B-7541-91B3-83D58F1BD1BB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CC6D66-14B1-5640-9E6E-1E89501F7F6E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>
              <a:extLst>
                <a:ext uri="{FF2B5EF4-FFF2-40B4-BE49-F238E27FC236}">
                  <a16:creationId xmlns:a16="http://schemas.microsoft.com/office/drawing/2014/main" id="{33F30C72-BA7A-504B-983D-D951424EE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8" name="shading (lower right)">
              <a:extLst>
                <a:ext uri="{FF2B5EF4-FFF2-40B4-BE49-F238E27FC236}">
                  <a16:creationId xmlns:a16="http://schemas.microsoft.com/office/drawing/2014/main" id="{13F5A84A-A570-554F-81AB-5ACC895D9B5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3" name="Picture 2" descr="A picture containing tree, text&#10;&#10;Description automatically generated">
            <a:extLst>
              <a:ext uri="{FF2B5EF4-FFF2-40B4-BE49-F238E27FC236}">
                <a16:creationId xmlns:a16="http://schemas.microsoft.com/office/drawing/2014/main" id="{8A0FF1B3-C065-654C-A69B-3071D8904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79" y="549841"/>
            <a:ext cx="11115392" cy="603680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A5DB044-E94A-7F43-87CA-4AF1D0F38D62}"/>
              </a:ext>
            </a:extLst>
          </p:cNvPr>
          <p:cNvSpPr txBox="1">
            <a:spLocks/>
          </p:cNvSpPr>
          <p:nvPr/>
        </p:nvSpPr>
        <p:spPr>
          <a:xfrm>
            <a:off x="7166399" y="1149026"/>
            <a:ext cx="4297722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Dot Density</a:t>
            </a:r>
          </a:p>
        </p:txBody>
      </p:sp>
    </p:spTree>
    <p:extLst>
      <p:ext uri="{BB962C8B-B14F-4D97-AF65-F5344CB8AC3E}">
        <p14:creationId xmlns:p14="http://schemas.microsoft.com/office/powerpoint/2010/main" val="2258895027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B5B12F1-CAEB-2346-B909-373C5D20E56D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71E34AA-BF35-D743-A909-ADD047D7F7AF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1" name="keyart3">
              <a:extLst>
                <a:ext uri="{FF2B5EF4-FFF2-40B4-BE49-F238E27FC236}">
                  <a16:creationId xmlns:a16="http://schemas.microsoft.com/office/drawing/2014/main" id="{364F1142-AC70-8444-9435-1C3071BCF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22" name="shading (lower right)">
              <a:extLst>
                <a:ext uri="{FF2B5EF4-FFF2-40B4-BE49-F238E27FC236}">
                  <a16:creationId xmlns:a16="http://schemas.microsoft.com/office/drawing/2014/main" id="{84358F05-5F55-2E49-9696-85D8639A1F12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A47C889-6265-A744-97BF-3F4C1AA992FD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 </a:t>
            </a:r>
            <a:r>
              <a:rPr lang="en-US" sz="3200" dirty="0"/>
              <a:t>(3.x only)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077F8A3D-B829-034D-81E2-2F56884279E5}"/>
              </a:ext>
            </a:extLst>
          </p:cNvPr>
          <p:cNvSpPr txBox="1">
            <a:spLocks/>
          </p:cNvSpPr>
          <p:nvPr/>
        </p:nvSpPr>
        <p:spPr>
          <a:xfrm>
            <a:off x="1111423" y="1782851"/>
            <a:ext cx="3168947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/>
              <a:t>BlendRenderer</a:t>
            </a:r>
            <a:endParaRPr lang="en-US" sz="3200" b="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6D6FBCC3-A185-6D4F-8CA8-3964E3BB481E}"/>
              </a:ext>
            </a:extLst>
          </p:cNvPr>
          <p:cNvSpPr txBox="1">
            <a:spLocks/>
          </p:cNvSpPr>
          <p:nvPr/>
        </p:nvSpPr>
        <p:spPr>
          <a:xfrm>
            <a:off x="7170620" y="698171"/>
            <a:ext cx="3520683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HeatmapRenderer</a:t>
            </a:r>
            <a:endParaRPr lang="en-US" sz="3200" b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3080FA-D715-C44A-8DDF-3B9A327F8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90" y="2335090"/>
            <a:ext cx="4732022" cy="31039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3CD915-0FC2-6246-8998-F3E84BA60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961" y="1232594"/>
            <a:ext cx="3972984" cy="338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88947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background">
            <a:extLst>
              <a:ext uri="{FF2B5EF4-FFF2-40B4-BE49-F238E27FC236}">
                <a16:creationId xmlns:a16="http://schemas.microsoft.com/office/drawing/2014/main" id="{4240626F-6724-E742-A0A5-C130FF58A0D8}"/>
              </a:ext>
            </a:extLst>
          </p:cNvPr>
          <p:cNvGrpSpPr/>
          <p:nvPr/>
        </p:nvGrpSpPr>
        <p:grpSpPr>
          <a:xfrm>
            <a:off x="-92598" y="-16008"/>
            <a:ext cx="12301748" cy="6881826"/>
            <a:chOff x="-92598" y="-16008"/>
            <a:chExt cx="12301748" cy="68818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A5BE72-CF8D-3D45-BBCA-0451A2B08526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keyart1">
              <a:extLst>
                <a:ext uri="{FF2B5EF4-FFF2-40B4-BE49-F238E27FC236}">
                  <a16:creationId xmlns:a16="http://schemas.microsoft.com/office/drawing/2014/main" id="{55D34B3E-F282-1C42-A3D4-E92C9EB71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6" t="11238" r="5417" b="5631"/>
            <a:stretch/>
          </p:blipFill>
          <p:spPr>
            <a:xfrm>
              <a:off x="6212591" y="-1048"/>
              <a:ext cx="5996559" cy="6849810"/>
            </a:xfrm>
            <a:prstGeom prst="rect">
              <a:avLst/>
            </a:prstGeom>
          </p:spPr>
        </p:pic>
        <p:pic>
          <p:nvPicPr>
            <p:cNvPr id="8" name="keyart2">
              <a:extLst>
                <a:ext uri="{FF2B5EF4-FFF2-40B4-BE49-F238E27FC236}">
                  <a16:creationId xmlns:a16="http://schemas.microsoft.com/office/drawing/2014/main" id="{3B378FCD-B7E5-2E40-B77E-77196612F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-1" y="0"/>
              <a:ext cx="3356658" cy="2164466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8E5F8295-3B12-ED49-B134-796F044F8212}"/>
                </a:ext>
              </a:extLst>
            </p:cNvPr>
            <p:cNvSpPr/>
            <p:nvPr/>
          </p:nvSpPr>
          <p:spPr bwMode="auto">
            <a:xfrm>
              <a:off x="-92598" y="1736203"/>
              <a:ext cx="12301748" cy="5129615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18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endParaRPr lang="en-US" sz="2000" b="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Examples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85272652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background">
            <a:extLst>
              <a:ext uri="{FF2B5EF4-FFF2-40B4-BE49-F238E27FC236}">
                <a16:creationId xmlns:a16="http://schemas.microsoft.com/office/drawing/2014/main" id="{81F65056-C32F-C942-83AF-5317D0BEEDA9}"/>
              </a:ext>
            </a:extLst>
          </p:cNvPr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21FCEE-0340-F44D-AED6-565371991F53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9" name="keyart4">
              <a:extLst>
                <a:ext uri="{FF2B5EF4-FFF2-40B4-BE49-F238E27FC236}">
                  <a16:creationId xmlns:a16="http://schemas.microsoft.com/office/drawing/2014/main" id="{F112F406-60E1-0B46-B0E7-EE09FBAFF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EE7D2C49-0918-ED46-8696-1747529ACDF0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" name="shading (upper left)">
              <a:extLst>
                <a:ext uri="{FF2B5EF4-FFF2-40B4-BE49-F238E27FC236}">
                  <a16:creationId xmlns:a16="http://schemas.microsoft.com/office/drawing/2014/main" id="{C0E82755-6CA6-1E49-8381-A6687F8F9F04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3" y="3851409"/>
            <a:ext cx="3954365" cy="307777"/>
          </a:xfrm>
        </p:spPr>
        <p:txBody>
          <a:bodyPr/>
          <a:lstStyle/>
          <a:p>
            <a:endParaRPr lang="en-US" sz="200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3048558"/>
            <a:ext cx="4527741" cy="717184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Visual Variables</a:t>
            </a:r>
            <a:endParaRPr lang="en-US" sz="4800" dirty="0"/>
          </a:p>
        </p:txBody>
      </p:sp>
      <p:pic>
        <p:nvPicPr>
          <p:cNvPr id="6" name="Picture Placeholder 7" descr="Screen Shot 2017-07-07 at 5.12.22 PM.png">
            <a:extLst>
              <a:ext uri="{FF2B5EF4-FFF2-40B4-BE49-F238E27FC236}">
                <a16:creationId xmlns:a16="http://schemas.microsoft.com/office/drawing/2014/main" id="{28891AB1-74D3-6D49-B9BB-00D36FCCD54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5" b="56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40344953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background">
            <a:extLst>
              <a:ext uri="{FF2B5EF4-FFF2-40B4-BE49-F238E27FC236}">
                <a16:creationId xmlns:a16="http://schemas.microsoft.com/office/drawing/2014/main" id="{3C40ECCC-6378-4549-BEB2-B9838FE4CC85}"/>
              </a:ext>
            </a:extLst>
          </p:cNvPr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AA073C-4D9B-F747-AD30-734E0173484B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9" name="keyart4">
              <a:extLst>
                <a:ext uri="{FF2B5EF4-FFF2-40B4-BE49-F238E27FC236}">
                  <a16:creationId xmlns:a16="http://schemas.microsoft.com/office/drawing/2014/main" id="{59BA154D-44F2-9B49-81B6-C31829845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25A4C1E2-7B57-B341-B934-F1A6C9191803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" name="shading (upper left)">
              <a:extLst>
                <a:ext uri="{FF2B5EF4-FFF2-40B4-BE49-F238E27FC236}">
                  <a16:creationId xmlns:a16="http://schemas.microsoft.com/office/drawing/2014/main" id="{90792652-AF9B-5947-A30C-674EF9A07CCA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3" y="3851409"/>
            <a:ext cx="3954365" cy="307777"/>
          </a:xfrm>
        </p:spPr>
        <p:txBody>
          <a:bodyPr/>
          <a:lstStyle/>
          <a:p>
            <a:endParaRPr lang="en-US" sz="200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79117"/>
            <a:ext cx="4527741" cy="1486625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Multivariate visualizations</a:t>
            </a:r>
            <a:endParaRPr lang="en-US" sz="4800" dirty="0"/>
          </a:p>
        </p:txBody>
      </p:sp>
      <p:pic>
        <p:nvPicPr>
          <p:cNvPr id="6" name="Picture Placeholder 4" descr="Screen Shot 2017-07-07 at 4.13.19 PM.png">
            <a:extLst>
              <a:ext uri="{FF2B5EF4-FFF2-40B4-BE49-F238E27FC236}">
                <a16:creationId xmlns:a16="http://schemas.microsoft.com/office/drawing/2014/main" id="{8D89EEE2-AD4A-784A-8FE5-4A9E69DB2EA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3" b="177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29012902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background">
            <a:extLst>
              <a:ext uri="{FF2B5EF4-FFF2-40B4-BE49-F238E27FC236}">
                <a16:creationId xmlns:a16="http://schemas.microsoft.com/office/drawing/2014/main" id="{B4D3FC6D-50D2-4441-904D-31921BB130A2}"/>
              </a:ext>
            </a:extLst>
          </p:cNvPr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23D7965-0600-134E-8F81-1A0921C509EF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9" name="keyart4">
              <a:extLst>
                <a:ext uri="{FF2B5EF4-FFF2-40B4-BE49-F238E27FC236}">
                  <a16:creationId xmlns:a16="http://schemas.microsoft.com/office/drawing/2014/main" id="{DA0E7919-298C-E042-AC5C-C013F2F7F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A5B304CA-3087-FA48-BD65-1A488E4F94C7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" name="shading (upper left)">
              <a:extLst>
                <a:ext uri="{FF2B5EF4-FFF2-40B4-BE49-F238E27FC236}">
                  <a16:creationId xmlns:a16="http://schemas.microsoft.com/office/drawing/2014/main" id="{D998A27B-4351-284E-9C93-EDB7EF791079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3" y="3851409"/>
            <a:ext cx="3954365" cy="307777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Predominance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79117"/>
            <a:ext cx="4527741" cy="1486625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Arcade expressions</a:t>
            </a:r>
            <a:endParaRPr lang="en-US" sz="4800" dirty="0"/>
          </a:p>
        </p:txBody>
      </p:sp>
      <p:pic>
        <p:nvPicPr>
          <p:cNvPr id="6" name="Picture Placeholder 4" descr="Screen Shot 2017-07-07 at 5.16.03 PM.png">
            <a:extLst>
              <a:ext uri="{FF2B5EF4-FFF2-40B4-BE49-F238E27FC236}">
                <a16:creationId xmlns:a16="http://schemas.microsoft.com/office/drawing/2014/main" id="{15F221BC-D11D-734F-880C-DB7EF2CCD1A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" b="19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3371080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background">
            <a:extLst>
              <a:ext uri="{FF2B5EF4-FFF2-40B4-BE49-F238E27FC236}">
                <a16:creationId xmlns:a16="http://schemas.microsoft.com/office/drawing/2014/main" id="{4561B116-1405-0442-B5A6-49B4C97B3246}"/>
              </a:ext>
            </a:extLst>
          </p:cNvPr>
          <p:cNvGrpSpPr/>
          <p:nvPr/>
        </p:nvGrpSpPr>
        <p:grpSpPr>
          <a:xfrm>
            <a:off x="-92598" y="-16008"/>
            <a:ext cx="12301748" cy="6881826"/>
            <a:chOff x="-92598" y="-16008"/>
            <a:chExt cx="12301748" cy="68818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63C175-42CF-2A41-AB76-BE90B909D466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keyart1">
              <a:extLst>
                <a:ext uri="{FF2B5EF4-FFF2-40B4-BE49-F238E27FC236}">
                  <a16:creationId xmlns:a16="http://schemas.microsoft.com/office/drawing/2014/main" id="{8315CDB2-9353-C246-8920-0958CEC14C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6" t="11238" r="5417" b="5631"/>
            <a:stretch/>
          </p:blipFill>
          <p:spPr>
            <a:xfrm>
              <a:off x="6212591" y="-1048"/>
              <a:ext cx="5996559" cy="6849810"/>
            </a:xfrm>
            <a:prstGeom prst="rect">
              <a:avLst/>
            </a:prstGeom>
          </p:spPr>
        </p:pic>
        <p:pic>
          <p:nvPicPr>
            <p:cNvPr id="8" name="keyart2">
              <a:extLst>
                <a:ext uri="{FF2B5EF4-FFF2-40B4-BE49-F238E27FC236}">
                  <a16:creationId xmlns:a16="http://schemas.microsoft.com/office/drawing/2014/main" id="{B81B96B8-5B2D-1F49-9C70-E66681E48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-1" y="0"/>
              <a:ext cx="3356658" cy="2164466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57163B27-2A68-B54C-8DD5-4E26A600C01A}"/>
                </a:ext>
              </a:extLst>
            </p:cNvPr>
            <p:cNvSpPr/>
            <p:nvPr/>
          </p:nvSpPr>
          <p:spPr bwMode="auto">
            <a:xfrm>
              <a:off x="-92598" y="1736203"/>
              <a:ext cx="12301748" cy="5129615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18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b="0" dirty="0">
                <a:solidFill>
                  <a:schemeClr val="tx1"/>
                </a:solidFill>
                <a:cs typeface="Avenir LT Std 65 Medium" charset="0"/>
              </a:rPr>
              <a:t>Renderers, Symbols, etc.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API Overview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92615387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background">
            <a:extLst>
              <a:ext uri="{FF2B5EF4-FFF2-40B4-BE49-F238E27FC236}">
                <a16:creationId xmlns:a16="http://schemas.microsoft.com/office/drawing/2014/main" id="{83569B36-DE51-864D-9925-0BB34F51AED2}"/>
              </a:ext>
            </a:extLst>
          </p:cNvPr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15556C-6855-CB4C-B59D-859BE0D76BD3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9" name="keyart4">
              <a:extLst>
                <a:ext uri="{FF2B5EF4-FFF2-40B4-BE49-F238E27FC236}">
                  <a16:creationId xmlns:a16="http://schemas.microsoft.com/office/drawing/2014/main" id="{13A968D9-6E4C-384D-96EB-E3AE42897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441D6CA8-F0CB-F843-B9A2-08DFE6ADA86E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" name="shading (upper left)">
              <a:extLst>
                <a:ext uri="{FF2B5EF4-FFF2-40B4-BE49-F238E27FC236}">
                  <a16:creationId xmlns:a16="http://schemas.microsoft.com/office/drawing/2014/main" id="{B27BB8D7-A79D-504E-9788-23718F7B25CD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3" y="3851409"/>
            <a:ext cx="3954365" cy="307777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Smart Mapping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3048558"/>
            <a:ext cx="4527741" cy="717184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Data Exploration</a:t>
            </a:r>
            <a:endParaRPr lang="en-US" sz="4800" dirty="0"/>
          </a:p>
        </p:txBody>
      </p:sp>
      <p:pic>
        <p:nvPicPr>
          <p:cNvPr id="6" name="Picture Placeholder 6" descr="Screen Shot 2017-07-08 at 12.16.11 PM.png">
            <a:extLst>
              <a:ext uri="{FF2B5EF4-FFF2-40B4-BE49-F238E27FC236}">
                <a16:creationId xmlns:a16="http://schemas.microsoft.com/office/drawing/2014/main" id="{9DA413E1-9DE2-9E41-AAF1-68102750135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2" b="4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02432244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background">
            <a:extLst>
              <a:ext uri="{FF2B5EF4-FFF2-40B4-BE49-F238E27FC236}">
                <a16:creationId xmlns:a16="http://schemas.microsoft.com/office/drawing/2014/main" id="{CC2119A9-12C0-984C-8BEF-3235F3E35C6B}"/>
              </a:ext>
            </a:extLst>
          </p:cNvPr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9D22F4-1FD0-4B4D-B84B-639540B86BA7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9" name="keyart4">
              <a:extLst>
                <a:ext uri="{FF2B5EF4-FFF2-40B4-BE49-F238E27FC236}">
                  <a16:creationId xmlns:a16="http://schemas.microsoft.com/office/drawing/2014/main" id="{52F801AB-8442-D44F-8218-A3CB018C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11FD597D-5516-7F49-8115-F19641100F1E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" name="shading (upper left)">
              <a:extLst>
                <a:ext uri="{FF2B5EF4-FFF2-40B4-BE49-F238E27FC236}">
                  <a16:creationId xmlns:a16="http://schemas.microsoft.com/office/drawing/2014/main" id="{B5685538-FFED-F843-B2B2-8823B21B18EC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3" y="3851409"/>
            <a:ext cx="4032414" cy="615553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  <a:cs typeface="Avenir LT Std 65 Medium" charset="0"/>
              </a:rPr>
              <a:t>Available in 3.x; coming in 4.x soon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3048558"/>
            <a:ext cx="4527741" cy="717184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Clustering</a:t>
            </a:r>
            <a:endParaRPr lang="en-US" sz="4800" dirty="0"/>
          </a:p>
        </p:txBody>
      </p:sp>
      <p:pic>
        <p:nvPicPr>
          <p:cNvPr id="6" name="Picture Placeholder 6" descr="Screen Shot 2017-07-07 at 11.07.59 AM.png">
            <a:extLst>
              <a:ext uri="{FF2B5EF4-FFF2-40B4-BE49-F238E27FC236}">
                <a16:creationId xmlns:a16="http://schemas.microsoft.com/office/drawing/2014/main" id="{313449D9-7E0D-734C-B234-5C1AC774E5C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" r="3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4255928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F0416AF-A9AE-EE4A-800C-F8F3BFBA7617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D1ABFDF-B2F2-EB44-8075-367817D4A1A4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3" name="keyart3">
              <a:extLst>
                <a:ext uri="{FF2B5EF4-FFF2-40B4-BE49-F238E27FC236}">
                  <a16:creationId xmlns:a16="http://schemas.microsoft.com/office/drawing/2014/main" id="{05581938-896F-564C-9E76-686998D4F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4" name="shading (lower right)">
              <a:extLst>
                <a:ext uri="{FF2B5EF4-FFF2-40B4-BE49-F238E27FC236}">
                  <a16:creationId xmlns:a16="http://schemas.microsoft.com/office/drawing/2014/main" id="{740EFD29-1D87-C84E-9F7B-7BA00786DF6C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4FA37AC-8748-7945-ABE6-9401219BDEAB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31A34C-C460-C546-A019-C9254C8E4521}"/>
              </a:ext>
            </a:extLst>
          </p:cNvPr>
          <p:cNvSpPr txBox="1"/>
          <p:nvPr/>
        </p:nvSpPr>
        <p:spPr>
          <a:xfrm>
            <a:off x="393700" y="1469026"/>
            <a:ext cx="5403367" cy="491756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457200" indent="-457200" algn="l" eaLnBrk="0" hangingPunct="0">
              <a:buFont typeface="Arial"/>
              <a:buChar char="•"/>
            </a:pPr>
            <a:r>
              <a:rPr lang="en-US" sz="2800" dirty="0">
                <a:hlinkClick r:id="rId4"/>
              </a:rPr>
              <a:t>Get started with visualization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/>
              <a:t>ArcGIS Blog</a:t>
            </a: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5"/>
              </a:rPr>
              <a:t>Visualizing data in web apps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6"/>
              </a:rPr>
              <a:t>Predominance visualizations using Arcade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7"/>
              </a:rPr>
              <a:t>Using Arcade expressions in web apps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/>
              <a:t>Documentation</a:t>
            </a:r>
            <a:endParaRPr lang="en-US" sz="2800" dirty="0">
              <a:ea typeface="+mn-ea"/>
              <a:cs typeface="+mn-cs"/>
            </a:endParaRP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8"/>
              </a:rPr>
              <a:t>Renderer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ea typeface="+mn-ea"/>
                <a:cs typeface="+mn-cs"/>
                <a:hlinkClick r:id="rId9"/>
              </a:rPr>
              <a:t>Symbol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/>
          </a:p>
          <a:p>
            <a:pPr lvl="1" eaLnBrk="0" hangingPunct="0"/>
            <a:endParaRPr lang="en-US" sz="2800" dirty="0"/>
          </a:p>
        </p:txBody>
      </p:sp>
      <p:pic>
        <p:nvPicPr>
          <p:cNvPr id="10" name="Picture 9" descr="Screen Shot 2017-07-06 at 4.14.22 PM.png">
            <a:extLst>
              <a:ext uri="{FF2B5EF4-FFF2-40B4-BE49-F238E27FC236}">
                <a16:creationId xmlns:a16="http://schemas.microsoft.com/office/drawing/2014/main" id="{2FEBBC07-6E65-D144-9755-3D828AD344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971800"/>
            <a:ext cx="6245528" cy="34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14650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75448" y="0"/>
            <a:ext cx="12284598" cy="6874121"/>
            <a:chOff x="-75448" y="0"/>
            <a:chExt cx="12284598" cy="6874121"/>
          </a:xfrm>
        </p:grpSpPr>
        <p:sp>
          <p:nvSpPr>
            <p:cNvPr id="48" name="Rectangle 47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51" name="shading (bottom righ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75448" y="1752324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grpSp>
        <p:nvGrpSpPr>
          <p:cNvPr id="8" name="Phones (Group)">
            <a:extLst>
              <a:ext uri="{FF2B5EF4-FFF2-40B4-BE49-F238E27FC236}">
                <a16:creationId xmlns:a16="http://schemas.microsoft.com/office/drawing/2014/main" id="{79566F2D-A24A-D145-99C5-2BF18C678389}"/>
              </a:ext>
            </a:extLst>
          </p:cNvPr>
          <p:cNvGrpSpPr/>
          <p:nvPr/>
        </p:nvGrpSpPr>
        <p:grpSpPr>
          <a:xfrm>
            <a:off x="914400" y="1102836"/>
            <a:ext cx="10363200" cy="5299151"/>
            <a:chOff x="914400" y="1102836"/>
            <a:chExt cx="10363200" cy="5299151"/>
          </a:xfrm>
        </p:grpSpPr>
        <p:sp>
          <p:nvSpPr>
            <p:cNvPr id="10" name="Right Arrow 38">
              <a:extLst>
                <a:ext uri="{FF2B5EF4-FFF2-40B4-BE49-F238E27FC236}">
                  <a16:creationId xmlns:a16="http://schemas.microsoft.com/office/drawing/2014/main" id="{DA2B18AC-A817-BC4B-8B3C-402DB388C6C1}"/>
                </a:ext>
              </a:extLst>
            </p:cNvPr>
            <p:cNvSpPr/>
            <p:nvPr/>
          </p:nvSpPr>
          <p:spPr bwMode="auto">
            <a:xfrm>
              <a:off x="5748325" y="3368299"/>
              <a:ext cx="592556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F7E134-2A71-954A-9FFD-318E02246448}"/>
                </a:ext>
              </a:extLst>
            </p:cNvPr>
            <p:cNvCxnSpPr/>
            <p:nvPr/>
          </p:nvCxnSpPr>
          <p:spPr bwMode="auto">
            <a:xfrm>
              <a:off x="6089630" y="1164356"/>
              <a:ext cx="0" cy="2130026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B799C4-FF1B-2C4F-91C2-41AAEEC8D5D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89630" y="3868638"/>
              <a:ext cx="0" cy="253334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Right Arrow 38">
              <a:extLst>
                <a:ext uri="{FF2B5EF4-FFF2-40B4-BE49-F238E27FC236}">
                  <a16:creationId xmlns:a16="http://schemas.microsoft.com/office/drawing/2014/main" id="{13997CFF-AEDC-D640-A2D3-BE3AA50E9AE2}"/>
                </a:ext>
              </a:extLst>
            </p:cNvPr>
            <p:cNvSpPr/>
            <p:nvPr/>
          </p:nvSpPr>
          <p:spPr bwMode="auto">
            <a:xfrm>
              <a:off x="8576755" y="3868638"/>
              <a:ext cx="527652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69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01B99BE-E34E-1848-8A0B-013C9F233D74}"/>
                </a:ext>
              </a:extLst>
            </p:cNvPr>
            <p:cNvCxnSpPr/>
            <p:nvPr/>
          </p:nvCxnSpPr>
          <p:spPr bwMode="auto">
            <a:xfrm>
              <a:off x="8842937" y="1164356"/>
              <a:ext cx="0" cy="265839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71BD325-4439-5A42-81D7-FC0FE2E3A35A}"/>
                </a:ext>
              </a:extLst>
            </p:cNvPr>
            <p:cNvCxnSpPr/>
            <p:nvPr/>
          </p:nvCxnSpPr>
          <p:spPr bwMode="auto">
            <a:xfrm flipV="1">
              <a:off x="8842937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3C59AC9-6049-3E4E-BF89-D32E93D695A0}"/>
                </a:ext>
              </a:extLst>
            </p:cNvPr>
            <p:cNvGrpSpPr/>
            <p:nvPr/>
          </p:nvGrpSpPr>
          <p:grpSpPr>
            <a:xfrm>
              <a:off x="914400" y="1867527"/>
              <a:ext cx="2114157" cy="4301453"/>
              <a:chOff x="695561" y="1867527"/>
              <a:chExt cx="2114157" cy="430145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F7048AA-17AD-3442-80BD-5B0A311B7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561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70B1600-F2A7-EE4A-9DC2-684410439A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636" r="315" b="730"/>
              <a:stretch/>
            </p:blipFill>
            <p:spPr>
              <a:xfrm>
                <a:off x="816123" y="2304760"/>
                <a:ext cx="1875488" cy="3333133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C48A495-9A21-5A44-93D2-ECA91A5D5D6C}"/>
                </a:ext>
              </a:extLst>
            </p:cNvPr>
            <p:cNvGrpSpPr/>
            <p:nvPr/>
          </p:nvGrpSpPr>
          <p:grpSpPr>
            <a:xfrm>
              <a:off x="9163443" y="1861088"/>
              <a:ext cx="2114157" cy="4301453"/>
              <a:chOff x="9390456" y="1861088"/>
              <a:chExt cx="2114157" cy="4301453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596212FC-B7D1-DF4E-8773-1C5311E6C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0456" y="1861088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348FF7A8-304A-0A4C-93B0-E1C588A32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174"/>
              <a:stretch/>
            </p:blipFill>
            <p:spPr>
              <a:xfrm>
                <a:off x="9497915" y="2298409"/>
                <a:ext cx="1929370" cy="332972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41D0262-5458-284B-96B4-9CBC8A6AF306}"/>
                </a:ext>
              </a:extLst>
            </p:cNvPr>
            <p:cNvGrpSpPr/>
            <p:nvPr/>
          </p:nvGrpSpPr>
          <p:grpSpPr>
            <a:xfrm>
              <a:off x="3664081" y="1867527"/>
              <a:ext cx="2114157" cy="4301453"/>
              <a:chOff x="3593859" y="1867527"/>
              <a:chExt cx="2114157" cy="430145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C432BDC-41FB-1444-8182-9F9B32F95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3859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8C4DC768-9513-4144-B87A-7293ABC06C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" t="3635" r="364" b="2192"/>
              <a:stretch/>
            </p:blipFill>
            <p:spPr>
              <a:xfrm>
                <a:off x="3708059" y="2304759"/>
                <a:ext cx="1881926" cy="316382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D7370480-E1A6-DE47-AAE5-C3C0D64450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3938" b="-4340"/>
              <a:stretch/>
            </p:blipFill>
            <p:spPr>
              <a:xfrm>
                <a:off x="3705023" y="5296418"/>
                <a:ext cx="1884962" cy="348732"/>
              </a:xfrm>
              <a:prstGeom prst="rect">
                <a:avLst/>
              </a:prstGeom>
              <a:solidFill>
                <a:srgbClr val="2F2F2F"/>
              </a:solidFill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0ACD500-B5FF-5343-A5DE-0C5D7A65351B}"/>
                </a:ext>
              </a:extLst>
            </p:cNvPr>
            <p:cNvGrpSpPr/>
            <p:nvPr/>
          </p:nvGrpSpPr>
          <p:grpSpPr>
            <a:xfrm>
              <a:off x="6413762" y="1861088"/>
              <a:ext cx="2114157" cy="4301453"/>
              <a:chOff x="6492157" y="1861088"/>
              <a:chExt cx="2114157" cy="4301453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448641F-600A-0C47-B24A-60A58E4D5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2157" y="1861088"/>
                <a:ext cx="2114157" cy="4301453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7C4F051-4CD5-E545-A783-0AFD660A577B}"/>
                  </a:ext>
                </a:extLst>
              </p:cNvPr>
              <p:cNvGrpSpPr/>
              <p:nvPr/>
            </p:nvGrpSpPr>
            <p:grpSpPr>
              <a:xfrm>
                <a:off x="6607172" y="2298409"/>
                <a:ext cx="1885382" cy="3329723"/>
                <a:chOff x="6607172" y="2305666"/>
                <a:chExt cx="1885382" cy="3329723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FCB57114-21E1-4146-ACB4-8F084ED26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22790"/>
                <a:stretch/>
              </p:blipFill>
              <p:spPr>
                <a:xfrm>
                  <a:off x="6607172" y="3079751"/>
                  <a:ext cx="1885382" cy="2555638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76938D7-AF1B-6F4A-9252-14B952D7D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3990" b="72125"/>
                <a:stretch/>
              </p:blipFill>
              <p:spPr>
                <a:xfrm>
                  <a:off x="6607172" y="2305666"/>
                  <a:ext cx="1885382" cy="7905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B63948C-0CA6-BF47-9890-F5580ADA5488}"/>
                </a:ext>
              </a:extLst>
            </p:cNvPr>
            <p:cNvGrpSpPr/>
            <p:nvPr/>
          </p:nvGrpSpPr>
          <p:grpSpPr>
            <a:xfrm>
              <a:off x="8269766" y="3795685"/>
              <a:ext cx="222769" cy="1809171"/>
              <a:chOff x="8333459" y="3810199"/>
              <a:chExt cx="269551" cy="1809171"/>
            </a:xfrm>
          </p:grpSpPr>
          <p:sp>
            <p:nvSpPr>
              <p:cNvPr id="29" name="Right Arrow 32">
                <a:extLst>
                  <a:ext uri="{FF2B5EF4-FFF2-40B4-BE49-F238E27FC236}">
                    <a16:creationId xmlns:a16="http://schemas.microsoft.com/office/drawing/2014/main" id="{97D09ECB-6EED-6140-A595-25284BE837E9}"/>
                  </a:ext>
                </a:extLst>
              </p:cNvPr>
              <p:cNvSpPr/>
              <p:nvPr/>
            </p:nvSpPr>
            <p:spPr bwMode="auto">
              <a:xfrm rot="5400000">
                <a:off x="8240228" y="5256587"/>
                <a:ext cx="462892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0" name="Right Arrow 31">
                <a:extLst>
                  <a:ext uri="{FF2B5EF4-FFF2-40B4-BE49-F238E27FC236}">
                    <a16:creationId xmlns:a16="http://schemas.microsoft.com/office/drawing/2014/main" id="{BE4D3E93-4F89-FE48-9319-4ABFAE759E38}"/>
                  </a:ext>
                </a:extLst>
              </p:cNvPr>
              <p:cNvSpPr/>
              <p:nvPr/>
            </p:nvSpPr>
            <p:spPr bwMode="auto">
              <a:xfrm rot="5400000">
                <a:off x="7914560" y="4230709"/>
                <a:ext cx="1103693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E41B2547-AADD-C64B-91DC-2D99E3685287}"/>
                  </a:ext>
                </a:extLst>
              </p:cNvPr>
              <p:cNvSpPr/>
              <p:nvPr/>
            </p:nvSpPr>
            <p:spPr bwMode="auto">
              <a:xfrm rot="5400000">
                <a:off x="8227571" y="4878528"/>
                <a:ext cx="474449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59FBDB2-7DAB-3B42-B7F2-B40CA5BA4552}"/>
                </a:ext>
              </a:extLst>
            </p:cNvPr>
            <p:cNvCxnSpPr/>
            <p:nvPr/>
          </p:nvCxnSpPr>
          <p:spPr bwMode="auto">
            <a:xfrm flipH="1">
              <a:off x="3302220" y="1102836"/>
              <a:ext cx="27731" cy="271991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2CBA1B2-A670-A143-837B-05E08B7C9A2F}"/>
                </a:ext>
              </a:extLst>
            </p:cNvPr>
            <p:cNvCxnSpPr/>
            <p:nvPr/>
          </p:nvCxnSpPr>
          <p:spPr bwMode="auto">
            <a:xfrm flipV="1">
              <a:off x="3302220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ight Arrow 38">
              <a:extLst>
                <a:ext uri="{FF2B5EF4-FFF2-40B4-BE49-F238E27FC236}">
                  <a16:creationId xmlns:a16="http://schemas.microsoft.com/office/drawing/2014/main" id="{43D5364E-6DA5-C74D-91C2-92AB60DC2154}"/>
                </a:ext>
              </a:extLst>
            </p:cNvPr>
            <p:cNvSpPr/>
            <p:nvPr/>
          </p:nvSpPr>
          <p:spPr bwMode="auto">
            <a:xfrm>
              <a:off x="3017908" y="3868638"/>
              <a:ext cx="528065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7" name="Subtitle 4">
            <a:extLst>
              <a:ext uri="{FF2B5EF4-FFF2-40B4-BE49-F238E27FC236}">
                <a16:creationId xmlns:a16="http://schemas.microsoft.com/office/drawing/2014/main" id="{E2E142E2-0724-1D42-9FA8-CD4E280B3A09}"/>
              </a:ext>
            </a:extLst>
          </p:cNvPr>
          <p:cNvSpPr/>
          <p:nvPr/>
        </p:nvSpPr>
        <p:spPr>
          <a:xfrm>
            <a:off x="9157956" y="1174450"/>
            <a:ext cx="2119644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and select “Submit”</a:t>
            </a:r>
          </a:p>
        </p:txBody>
      </p:sp>
      <p:sp>
        <p:nvSpPr>
          <p:cNvPr id="46" name="Subtitle 3">
            <a:extLst>
              <a:ext uri="{FF2B5EF4-FFF2-40B4-BE49-F238E27FC236}">
                <a16:creationId xmlns:a16="http://schemas.microsoft.com/office/drawing/2014/main" id="{48CFDF8A-F962-5240-A8C1-998E8A371356}"/>
              </a:ext>
            </a:extLst>
          </p:cNvPr>
          <p:cNvSpPr/>
          <p:nvPr/>
        </p:nvSpPr>
        <p:spPr>
          <a:xfrm>
            <a:off x="6356101" y="1174450"/>
            <a:ext cx="2229478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Scroll down to find the feedback section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035B80E9-92E2-8E40-8EAB-2EF48B566F49}"/>
              </a:ext>
            </a:extLst>
          </p:cNvPr>
          <p:cNvSpPr/>
          <p:nvPr/>
        </p:nvSpPr>
        <p:spPr>
          <a:xfrm>
            <a:off x="3354781" y="1174450"/>
            <a:ext cx="2728476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Select the session </a:t>
            </a:r>
            <a:b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you attended</a:t>
            </a:r>
          </a:p>
        </p:txBody>
      </p:sp>
      <p:sp>
        <p:nvSpPr>
          <p:cNvPr id="44" name="Subtitle 1">
            <a:extLst>
              <a:ext uri="{FF2B5EF4-FFF2-40B4-BE49-F238E27FC236}">
                <a16:creationId xmlns:a16="http://schemas.microsoft.com/office/drawing/2014/main" id="{C447AE66-B55C-784D-A71E-284ADF839B58}"/>
              </a:ext>
            </a:extLst>
          </p:cNvPr>
          <p:cNvSpPr/>
          <p:nvPr/>
        </p:nvSpPr>
        <p:spPr>
          <a:xfrm>
            <a:off x="784752" y="1174450"/>
            <a:ext cx="2367468" cy="537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Download the Esri Events app and find your event</a:t>
            </a:r>
          </a:p>
        </p:txBody>
      </p:sp>
      <p:sp>
        <p:nvSpPr>
          <p:cNvPr id="43" name="Title ">
            <a:extLst>
              <a:ext uri="{FF2B5EF4-FFF2-40B4-BE49-F238E27FC236}">
                <a16:creationId xmlns:a16="http://schemas.microsoft.com/office/drawing/2014/main" id="{2EEA1DE7-2126-554A-B142-27798306074E}"/>
              </a:ext>
            </a:extLst>
          </p:cNvPr>
          <p:cNvSpPr txBox="1">
            <a:spLocks/>
          </p:cNvSpPr>
          <p:nvPr/>
        </p:nvSpPr>
        <p:spPr>
          <a:xfrm>
            <a:off x="685800" y="448068"/>
            <a:ext cx="1082649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800" b="0" dirty="0">
                <a:solidFill>
                  <a:prstClr val="white"/>
                </a:solidFill>
              </a:rPr>
              <a:t>Please Take Our Survey on the App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2742012102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D77207-67ED-704D-9994-33F5B880A57E}"/>
              </a:ext>
            </a:extLst>
          </p:cNvPr>
          <p:cNvGrpSpPr/>
          <p:nvPr/>
        </p:nvGrpSpPr>
        <p:grpSpPr>
          <a:xfrm>
            <a:off x="-43251" y="-16008"/>
            <a:ext cx="12252401" cy="6874511"/>
            <a:chOff x="-43251" y="-16008"/>
            <a:chExt cx="12252401" cy="6874511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4" name="keyart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5" cy="6856951"/>
            </a:xfrm>
            <a:prstGeom prst="rect">
              <a:avLst/>
            </a:prstGeom>
          </p:spPr>
        </p:pic>
        <p:sp>
          <p:nvSpPr>
            <p:cNvPr id="10" name="shading (lower right)">
              <a:extLst>
                <a:ext uri="{FF2B5EF4-FFF2-40B4-BE49-F238E27FC236}">
                  <a16:creationId xmlns:a16="http://schemas.microsoft.com/office/drawing/2014/main" id="{E6D1F064-8DA1-4540-AC8E-DDA813288DA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" name="shading (upper left)">
              <a:extLst>
                <a:ext uri="{FF2B5EF4-FFF2-40B4-BE49-F238E27FC236}">
                  <a16:creationId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23964" y="-11575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4000">
                  <a:srgbClr val="0D134A">
                    <a:alpha val="39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9" name="Esri Logo (white)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6562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background">
            <a:extLst>
              <a:ext uri="{FF2B5EF4-FFF2-40B4-BE49-F238E27FC236}">
                <a16:creationId xmlns:a16="http://schemas.microsoft.com/office/drawing/2014/main" id="{071BFEF9-CB9E-B64B-B4F0-2D7CC7C5DE3B}"/>
              </a:ext>
            </a:extLst>
          </p:cNvPr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3DF26F2-B90E-5740-A114-ED8E5BAD0264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4">
              <a:extLst>
                <a:ext uri="{FF2B5EF4-FFF2-40B4-BE49-F238E27FC236}">
                  <a16:creationId xmlns:a16="http://schemas.microsoft.com/office/drawing/2014/main" id="{C44178DE-70F5-9343-BFA2-DE51506F4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8" name="shading (lower right)">
              <a:extLst>
                <a:ext uri="{FF2B5EF4-FFF2-40B4-BE49-F238E27FC236}">
                  <a16:creationId xmlns:a16="http://schemas.microsoft.com/office/drawing/2014/main" id="{99202DF4-7888-E144-B191-B9B620ACD5BA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9" name="shading (upper left)">
              <a:extLst>
                <a:ext uri="{FF2B5EF4-FFF2-40B4-BE49-F238E27FC236}">
                  <a16:creationId xmlns:a16="http://schemas.microsoft.com/office/drawing/2014/main" id="{25A89C8B-376B-204D-AB49-BC5418E81AB8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0878382-848A-9948-B14E-E13D57575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98" y="441212"/>
            <a:ext cx="8658549" cy="923330"/>
          </a:xfrm>
        </p:spPr>
        <p:txBody>
          <a:bodyPr/>
          <a:lstStyle/>
          <a:p>
            <a:r>
              <a:rPr lang="en-US" sz="6000" dirty="0"/>
              <a:t>What can we visualize?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467551-AF63-C948-A1F1-E17AFDD2A1A9}"/>
              </a:ext>
            </a:extLst>
          </p:cNvPr>
          <p:cNvSpPr txBox="1">
            <a:spLocks/>
          </p:cNvSpPr>
          <p:nvPr/>
        </p:nvSpPr>
        <p:spPr>
          <a:xfrm>
            <a:off x="1014603" y="1412505"/>
            <a:ext cx="9073907" cy="307007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/>
              <a:t>Where?</a:t>
            </a:r>
          </a:p>
          <a:p>
            <a:pPr marL="571500" indent="-571500"/>
            <a:r>
              <a:rPr lang="en-US" sz="4000" b="0" dirty="0"/>
              <a:t>What?</a:t>
            </a:r>
          </a:p>
          <a:p>
            <a:pPr marL="571500" indent="-571500"/>
            <a:r>
              <a:rPr lang="en-US" sz="4000" b="0" dirty="0"/>
              <a:t>How much?</a:t>
            </a:r>
          </a:p>
          <a:p>
            <a:pPr marL="571500" indent="-571500"/>
            <a:r>
              <a:rPr lang="en-US" sz="4000" b="0" dirty="0"/>
              <a:t>When?</a:t>
            </a:r>
          </a:p>
          <a:p>
            <a:pPr marL="571500" indent="-571500"/>
            <a:r>
              <a:rPr lang="en-US" sz="4000" b="0" dirty="0"/>
              <a:t>Multivariate</a:t>
            </a:r>
          </a:p>
        </p:txBody>
      </p:sp>
      <p:pic>
        <p:nvPicPr>
          <p:cNvPr id="10" name="Picture 9" descr="Screen Shot 2017-07-06 at 3.03.21 PM.png">
            <a:extLst>
              <a:ext uri="{FF2B5EF4-FFF2-40B4-BE49-F238E27FC236}">
                <a16:creationId xmlns:a16="http://schemas.microsoft.com/office/drawing/2014/main" id="{2DF3FC34-424F-2748-B0D8-C478FC95F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65" y="1589752"/>
            <a:ext cx="4694856" cy="3230405"/>
          </a:xfrm>
          <a:prstGeom prst="rect">
            <a:avLst/>
          </a:prstGeom>
        </p:spPr>
      </p:pic>
      <p:pic>
        <p:nvPicPr>
          <p:cNvPr id="11" name="Picture 10" descr="Screen Shot 2017-07-06 at 3.05.13 PM.png">
            <a:extLst>
              <a:ext uri="{FF2B5EF4-FFF2-40B4-BE49-F238E27FC236}">
                <a16:creationId xmlns:a16="http://schemas.microsoft.com/office/drawing/2014/main" id="{3AFCC659-6226-E243-81C7-53592C2337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65" y="1589751"/>
            <a:ext cx="4694856" cy="3230406"/>
          </a:xfrm>
          <a:prstGeom prst="rect">
            <a:avLst/>
          </a:prstGeom>
        </p:spPr>
      </p:pic>
      <p:pic>
        <p:nvPicPr>
          <p:cNvPr id="12" name="Picture 11" descr="Screen Shot 2017-07-06 at 3.05.54 PM.png">
            <a:extLst>
              <a:ext uri="{FF2B5EF4-FFF2-40B4-BE49-F238E27FC236}">
                <a16:creationId xmlns:a16="http://schemas.microsoft.com/office/drawing/2014/main" id="{A05266AA-4C1F-EA41-B146-5CFBCFFC7C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68" y="1589751"/>
            <a:ext cx="4714479" cy="3243907"/>
          </a:xfrm>
          <a:prstGeom prst="rect">
            <a:avLst/>
          </a:prstGeom>
        </p:spPr>
      </p:pic>
      <p:pic>
        <p:nvPicPr>
          <p:cNvPr id="13" name="Picture 12" descr="Screen Shot 2016-06-24 at 9.29.19 AM.png">
            <a:extLst>
              <a:ext uri="{FF2B5EF4-FFF2-40B4-BE49-F238E27FC236}">
                <a16:creationId xmlns:a16="http://schemas.microsoft.com/office/drawing/2014/main" id="{EF1131E6-59B6-4445-9E6B-52339F279E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68" y="1583000"/>
            <a:ext cx="4764212" cy="3243908"/>
          </a:xfrm>
          <a:prstGeom prst="rect">
            <a:avLst/>
          </a:prstGeom>
        </p:spPr>
      </p:pic>
      <p:pic>
        <p:nvPicPr>
          <p:cNvPr id="14" name="Picture 13" descr="Screen Shot 2017-07-06 at 2.53.38 PM.png">
            <a:extLst>
              <a:ext uri="{FF2B5EF4-FFF2-40B4-BE49-F238E27FC236}">
                <a16:creationId xmlns:a16="http://schemas.microsoft.com/office/drawing/2014/main" id="{59C9D3A5-0F45-1A40-A2FD-92AEAC41E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67" y="1583000"/>
            <a:ext cx="4764213" cy="324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40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F62D36D-A84D-B84A-AD45-A2FEAC3B7F5D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70828E-4450-0140-83D5-8A99D697F9B7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5" name="keyart3">
              <a:extLst>
                <a:ext uri="{FF2B5EF4-FFF2-40B4-BE49-F238E27FC236}">
                  <a16:creationId xmlns:a16="http://schemas.microsoft.com/office/drawing/2014/main" id="{9A2B00AC-7983-9A42-AA10-F5E04E248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6" name="shading (lower right)">
              <a:extLst>
                <a:ext uri="{FF2B5EF4-FFF2-40B4-BE49-F238E27FC236}">
                  <a16:creationId xmlns:a16="http://schemas.microsoft.com/office/drawing/2014/main" id="{8764BA8C-A69F-B748-9365-BC1648279101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FF5B56C-9E92-FB42-832B-8D4B028CA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275" y="1425597"/>
            <a:ext cx="7282200" cy="3922414"/>
          </a:xfrm>
        </p:spPr>
        <p:txBody>
          <a:bodyPr/>
          <a:lstStyle/>
          <a:p>
            <a:r>
              <a:rPr lang="en-US" sz="23900" dirty="0"/>
              <a:t>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811C30-903F-8641-B686-CAB8760EEF2C}"/>
              </a:ext>
            </a:extLst>
          </p:cNvPr>
          <p:cNvSpPr txBox="1"/>
          <p:nvPr/>
        </p:nvSpPr>
        <p:spPr>
          <a:xfrm>
            <a:off x="8994722" y="1415257"/>
            <a:ext cx="2268942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MapImageLayer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30267C-025D-424A-AD72-7ADC0CE463F1}"/>
              </a:ext>
            </a:extLst>
          </p:cNvPr>
          <p:cNvSpPr txBox="1"/>
          <p:nvPr/>
        </p:nvSpPr>
        <p:spPr>
          <a:xfrm>
            <a:off x="621028" y="1220608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FeatureLayer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F8B179-B24D-0C4E-BAEA-BCA237A0F899}"/>
              </a:ext>
            </a:extLst>
          </p:cNvPr>
          <p:cNvSpPr txBox="1"/>
          <p:nvPr/>
        </p:nvSpPr>
        <p:spPr>
          <a:xfrm>
            <a:off x="913875" y="5143022"/>
            <a:ext cx="1714400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CSVLayer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F06676-59EA-4549-937D-98A1375993E4}"/>
              </a:ext>
            </a:extLst>
          </p:cNvPr>
          <p:cNvSpPr txBox="1"/>
          <p:nvPr/>
        </p:nvSpPr>
        <p:spPr>
          <a:xfrm>
            <a:off x="9192775" y="5223205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StreamLayer</a:t>
            </a:r>
            <a:endParaRPr lang="en-US" sz="28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45870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background">
            <a:extLst>
              <a:ext uri="{FF2B5EF4-FFF2-40B4-BE49-F238E27FC236}">
                <a16:creationId xmlns:a16="http://schemas.microsoft.com/office/drawing/2014/main" id="{C5F97338-8836-454C-B3C5-ACDAC99B6543}"/>
              </a:ext>
            </a:extLst>
          </p:cNvPr>
          <p:cNvGrpSpPr/>
          <p:nvPr/>
        </p:nvGrpSpPr>
        <p:grpSpPr>
          <a:xfrm>
            <a:off x="-92598" y="-16008"/>
            <a:ext cx="12301748" cy="6881826"/>
            <a:chOff x="-92598" y="-16008"/>
            <a:chExt cx="12301748" cy="68818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B8078F-E39B-F442-B878-A1ABF581EBAC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keyart1">
              <a:extLst>
                <a:ext uri="{FF2B5EF4-FFF2-40B4-BE49-F238E27FC236}">
                  <a16:creationId xmlns:a16="http://schemas.microsoft.com/office/drawing/2014/main" id="{AA1E91C1-15B7-3548-B45B-8EF87EF514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6" t="11238" r="5417" b="5631"/>
            <a:stretch/>
          </p:blipFill>
          <p:spPr>
            <a:xfrm>
              <a:off x="6212591" y="-1048"/>
              <a:ext cx="5996559" cy="6849810"/>
            </a:xfrm>
            <a:prstGeom prst="rect">
              <a:avLst/>
            </a:prstGeom>
          </p:spPr>
        </p:pic>
        <p:pic>
          <p:nvPicPr>
            <p:cNvPr id="8" name="keyart2">
              <a:extLst>
                <a:ext uri="{FF2B5EF4-FFF2-40B4-BE49-F238E27FC236}">
                  <a16:creationId xmlns:a16="http://schemas.microsoft.com/office/drawing/2014/main" id="{6E05ABF7-ED13-9344-A71A-041F6AFE0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-1" y="0"/>
              <a:ext cx="3356658" cy="2164466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1A400498-2144-7C46-ACBB-E6ED76DAF624}"/>
                </a:ext>
              </a:extLst>
            </p:cNvPr>
            <p:cNvSpPr/>
            <p:nvPr/>
          </p:nvSpPr>
          <p:spPr bwMode="auto">
            <a:xfrm>
              <a:off x="-92598" y="1736203"/>
              <a:ext cx="12301748" cy="5129615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18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endParaRPr lang="en-US" sz="2000" b="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Symbols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205995296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AF73A27B-D1F4-CC41-982B-67A8892F6F12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34A784-8EA0-544D-956E-9CF0291D0B16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6" name="keyart3">
              <a:extLst>
                <a:ext uri="{FF2B5EF4-FFF2-40B4-BE49-F238E27FC236}">
                  <a16:creationId xmlns:a16="http://schemas.microsoft.com/office/drawing/2014/main" id="{3B62B319-ECD0-CB4C-8CFE-AE36CD28F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27" name="shading (lower right)">
              <a:extLst>
                <a:ext uri="{FF2B5EF4-FFF2-40B4-BE49-F238E27FC236}">
                  <a16:creationId xmlns:a16="http://schemas.microsoft.com/office/drawing/2014/main" id="{206A0703-0558-C245-A799-791441140131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B8914D-725C-B64D-9ADA-44B87550A97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Symbols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19A9421-5D13-9745-9A89-29353FAD7062}"/>
              </a:ext>
            </a:extLst>
          </p:cNvPr>
          <p:cNvSpPr txBox="1">
            <a:spLocks/>
          </p:cNvSpPr>
          <p:nvPr/>
        </p:nvSpPr>
        <p:spPr>
          <a:xfrm>
            <a:off x="526358" y="5453414"/>
            <a:ext cx="3640528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0" dirty="0" err="1"/>
              <a:t>SimpleMarkerSymbol</a:t>
            </a:r>
            <a:endParaRPr lang="en-US" sz="2800" b="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0E019128-FA60-B341-8965-700B0986B4CF}"/>
              </a:ext>
            </a:extLst>
          </p:cNvPr>
          <p:cNvSpPr txBox="1">
            <a:spLocks/>
          </p:cNvSpPr>
          <p:nvPr/>
        </p:nvSpPr>
        <p:spPr>
          <a:xfrm>
            <a:off x="682625" y="1421289"/>
            <a:ext cx="562080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b="0" dirty="0">
                <a:solidFill>
                  <a:srgbClr val="FFFF00"/>
                </a:solidFill>
              </a:rPr>
              <a:t>based on geometry type</a:t>
            </a:r>
            <a:endParaRPr lang="en-US" sz="2800" b="0" dirty="0">
              <a:solidFill>
                <a:srgbClr val="FFFF00"/>
              </a:solidFill>
            </a:endParaRP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15F554EA-9108-4A4C-AD9C-BFCA9F2DD1AC}"/>
              </a:ext>
            </a:extLst>
          </p:cNvPr>
          <p:cNvSpPr txBox="1">
            <a:spLocks/>
          </p:cNvSpPr>
          <p:nvPr/>
        </p:nvSpPr>
        <p:spPr>
          <a:xfrm>
            <a:off x="4569786" y="5701615"/>
            <a:ext cx="3019981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/>
              <a:t>SimpleLineSymbol</a:t>
            </a:r>
            <a:endParaRPr lang="en-US" sz="2800" b="0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1D04CEE-D0F7-7E47-ABED-A83DDD6A864E}"/>
              </a:ext>
            </a:extLst>
          </p:cNvPr>
          <p:cNvSpPr txBox="1">
            <a:spLocks/>
          </p:cNvSpPr>
          <p:nvPr/>
        </p:nvSpPr>
        <p:spPr>
          <a:xfrm>
            <a:off x="8422856" y="5398898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/>
              <a:t>SimpleFillSymbol</a:t>
            </a:r>
            <a:endParaRPr lang="en-US" sz="2800" b="0" dirty="0"/>
          </a:p>
        </p:txBody>
      </p:sp>
      <p:pic>
        <p:nvPicPr>
          <p:cNvPr id="13" name="Picture 12" descr="Screen Shot 2016-06-21 at 1.41.15 PM.png">
            <a:extLst>
              <a:ext uri="{FF2B5EF4-FFF2-40B4-BE49-F238E27FC236}">
                <a16:creationId xmlns:a16="http://schemas.microsoft.com/office/drawing/2014/main" id="{E7DF1E3B-45EE-8E4B-88BA-BED2B53BC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786" y="2462900"/>
            <a:ext cx="2887312" cy="2164228"/>
          </a:xfrm>
          <a:prstGeom prst="rect">
            <a:avLst/>
          </a:prstGeom>
        </p:spPr>
      </p:pic>
      <p:pic>
        <p:nvPicPr>
          <p:cNvPr id="14" name="Picture 13" descr="Screen Shot 2016-06-21 at 1.38.45 PM.png">
            <a:extLst>
              <a:ext uri="{FF2B5EF4-FFF2-40B4-BE49-F238E27FC236}">
                <a16:creationId xmlns:a16="http://schemas.microsoft.com/office/drawing/2014/main" id="{8224F55E-6195-F644-8EDE-72A725DBCF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152" y="2462900"/>
            <a:ext cx="3114830" cy="2227634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44B0D509-B0D3-0241-844D-2D3D0FE5C7CF}"/>
              </a:ext>
            </a:extLst>
          </p:cNvPr>
          <p:cNvSpPr/>
          <p:nvPr/>
        </p:nvSpPr>
        <p:spPr bwMode="auto">
          <a:xfrm rot="5400000">
            <a:off x="1875697" y="4881475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44C873E-962F-0640-9E0A-44220110CBF0}"/>
              </a:ext>
            </a:extLst>
          </p:cNvPr>
          <p:cNvSpPr/>
          <p:nvPr/>
        </p:nvSpPr>
        <p:spPr bwMode="auto">
          <a:xfrm rot="5400000">
            <a:off x="5726160" y="5049692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B9E9034-8608-7E4C-8B0A-995A48E87C41}"/>
              </a:ext>
            </a:extLst>
          </p:cNvPr>
          <p:cNvSpPr/>
          <p:nvPr/>
        </p:nvSpPr>
        <p:spPr bwMode="auto">
          <a:xfrm rot="5400000">
            <a:off x="9453713" y="4911067"/>
            <a:ext cx="594662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996D25E-2430-A54E-813A-D3BD7AEEAF4A}"/>
              </a:ext>
            </a:extLst>
          </p:cNvPr>
          <p:cNvSpPr txBox="1">
            <a:spLocks/>
          </p:cNvSpPr>
          <p:nvPr/>
        </p:nvSpPr>
        <p:spPr>
          <a:xfrm>
            <a:off x="1897304" y="2010782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E54818AD-A61E-F945-A35E-22B4BB125379}"/>
              </a:ext>
            </a:extLst>
          </p:cNvPr>
          <p:cNvSpPr txBox="1">
            <a:spLocks/>
          </p:cNvSpPr>
          <p:nvPr/>
        </p:nvSpPr>
        <p:spPr>
          <a:xfrm>
            <a:off x="5723936" y="2010782"/>
            <a:ext cx="767332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Lines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2C671BA-13CC-F742-8E2D-22FC43905942}"/>
              </a:ext>
            </a:extLst>
          </p:cNvPr>
          <p:cNvSpPr txBox="1">
            <a:spLocks/>
          </p:cNvSpPr>
          <p:nvPr/>
        </p:nvSpPr>
        <p:spPr>
          <a:xfrm>
            <a:off x="9093163" y="2010782"/>
            <a:ext cx="133984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Polygons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9CD3F8B-E5F0-6840-A300-FF388FD16A81}"/>
              </a:ext>
            </a:extLst>
          </p:cNvPr>
          <p:cNvSpPr txBox="1">
            <a:spLocks/>
          </p:cNvSpPr>
          <p:nvPr/>
        </p:nvSpPr>
        <p:spPr>
          <a:xfrm>
            <a:off x="554748" y="5985830"/>
            <a:ext cx="3406940" cy="52711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0" dirty="0" err="1"/>
              <a:t>PictureMarkerSymbol</a:t>
            </a:r>
            <a:endParaRPr lang="en-US" sz="2800" b="0" dirty="0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0F71C1B6-1150-7445-9A15-54B853E87B40}"/>
              </a:ext>
            </a:extLst>
          </p:cNvPr>
          <p:cNvSpPr txBox="1">
            <a:spLocks/>
          </p:cNvSpPr>
          <p:nvPr/>
        </p:nvSpPr>
        <p:spPr>
          <a:xfrm>
            <a:off x="8422856" y="5965902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/>
              <a:t>PictureFillSymbol</a:t>
            </a:r>
            <a:endParaRPr lang="en-US" sz="2800" b="0" dirty="0"/>
          </a:p>
        </p:txBody>
      </p:sp>
      <p:pic>
        <p:nvPicPr>
          <p:cNvPr id="23" name="Picture 22" descr="Screen Shot 2017-07-06 at 3.28.30 PM.png">
            <a:extLst>
              <a:ext uri="{FF2B5EF4-FFF2-40B4-BE49-F238E27FC236}">
                <a16:creationId xmlns:a16="http://schemas.microsoft.com/office/drawing/2014/main" id="{AF76DB28-8843-FF40-A2C8-66F1A06F4C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2" y="2465067"/>
            <a:ext cx="3012226" cy="216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2215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D3ABF2F-53F8-244E-87F6-5C2D27436515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1E3767-78BE-9E46-A94E-04B1A64BB851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5" name="keyart3">
              <a:extLst>
                <a:ext uri="{FF2B5EF4-FFF2-40B4-BE49-F238E27FC236}">
                  <a16:creationId xmlns:a16="http://schemas.microsoft.com/office/drawing/2014/main" id="{BFFC4C8F-DB67-044B-A2D4-B9A0EA7AE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6" name="shading (lower right)">
              <a:extLst>
                <a:ext uri="{FF2B5EF4-FFF2-40B4-BE49-F238E27FC236}">
                  <a16:creationId xmlns:a16="http://schemas.microsoft.com/office/drawing/2014/main" id="{82B94AFE-9225-3047-87FF-94588F1FF745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7069E-2DD8-8848-B00B-70D644ADA77F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Symbols</a:t>
            </a:r>
          </a:p>
        </p:txBody>
      </p:sp>
      <p:pic>
        <p:nvPicPr>
          <p:cNvPr id="8" name="Picture 7" descr="Screen Shot 2017-07-06 at 4.11.09 PM.png">
            <a:extLst>
              <a:ext uri="{FF2B5EF4-FFF2-40B4-BE49-F238E27FC236}">
                <a16:creationId xmlns:a16="http://schemas.microsoft.com/office/drawing/2014/main" id="{61CAA62B-693F-A340-AF17-D78011036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1796024"/>
            <a:ext cx="5416700" cy="2427692"/>
          </a:xfrm>
          <a:prstGeom prst="rect">
            <a:avLst/>
          </a:prstGeom>
        </p:spPr>
      </p:pic>
      <p:pic>
        <p:nvPicPr>
          <p:cNvPr id="10" name="Picture 9" descr="Screen Shot 2017-07-06 at 4.11.37 PM.png">
            <a:extLst>
              <a:ext uri="{FF2B5EF4-FFF2-40B4-BE49-F238E27FC236}">
                <a16:creationId xmlns:a16="http://schemas.microsoft.com/office/drawing/2014/main" id="{4A30EE52-47A6-D947-B228-730C584129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825" y="1449932"/>
            <a:ext cx="2108200" cy="1727200"/>
          </a:xfrm>
          <a:prstGeom prst="rect">
            <a:avLst/>
          </a:prstGeom>
        </p:spPr>
      </p:pic>
      <p:pic>
        <p:nvPicPr>
          <p:cNvPr id="11" name="Picture 10" descr="Screen Shot 2017-07-08 at 2.59.54 PM.png">
            <a:extLst>
              <a:ext uri="{FF2B5EF4-FFF2-40B4-BE49-F238E27FC236}">
                <a16:creationId xmlns:a16="http://schemas.microsoft.com/office/drawing/2014/main" id="{9551BB8B-1B8E-9149-8FC1-C105DF3711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38" y="4543612"/>
            <a:ext cx="4229100" cy="1879600"/>
          </a:xfrm>
          <a:prstGeom prst="rect">
            <a:avLst/>
          </a:prstGeom>
        </p:spPr>
      </p:pic>
      <p:pic>
        <p:nvPicPr>
          <p:cNvPr id="12" name="Picture 11" descr="Screen Shot 2017-07-08 at 3.01.48 PM.png">
            <a:extLst>
              <a:ext uri="{FF2B5EF4-FFF2-40B4-BE49-F238E27FC236}">
                <a16:creationId xmlns:a16="http://schemas.microsoft.com/office/drawing/2014/main" id="{F28B681A-96E6-924F-855B-46B5BA5E3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55" y="3776032"/>
            <a:ext cx="3964763" cy="288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80413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DF49365-5083-BD4D-B964-CF89FE420217}"/>
              </a:ext>
            </a:extLst>
          </p:cNvPr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C9F526-F914-F64E-8F9A-8F410CA00D31}"/>
                </a:ext>
              </a:extLst>
            </p:cNvPr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2" name="keyart3">
              <a:extLst>
                <a:ext uri="{FF2B5EF4-FFF2-40B4-BE49-F238E27FC236}">
                  <a16:creationId xmlns:a16="http://schemas.microsoft.com/office/drawing/2014/main" id="{C356E3A9-0466-8345-885C-8007CACE5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:a16="http://schemas.microsoft.com/office/drawing/2014/main" id="{BDF85D1E-8111-1E44-BCCA-2AC3DB946872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1DF5635-2E8C-0741-9DC5-07D7CDDDA2D9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5F99DE9-2877-AE40-8CC5-F179E19C477A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Data-driven visualization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7814C7F-9F8C-9E49-A570-40F131D4540A}"/>
              </a:ext>
            </a:extLst>
          </p:cNvPr>
          <p:cNvSpPr txBox="1">
            <a:spLocks/>
          </p:cNvSpPr>
          <p:nvPr/>
        </p:nvSpPr>
        <p:spPr>
          <a:xfrm>
            <a:off x="803051" y="1680811"/>
            <a:ext cx="11678684" cy="397801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/>
              <a:t>Field value(s)</a:t>
            </a:r>
          </a:p>
          <a:p>
            <a:pPr lvl="2" indent="0">
              <a:buFont typeface="Lucida Grande"/>
              <a:buNone/>
            </a:pPr>
            <a:r>
              <a:rPr lang="en-US" sz="2000" b="0" dirty="0">
                <a:solidFill>
                  <a:srgbClr val="FFFFC0"/>
                </a:solidFill>
              </a:rPr>
              <a:t>TOTAL_POP</a:t>
            </a:r>
          </a:p>
          <a:p>
            <a:pPr marL="571500" indent="-571500"/>
            <a:r>
              <a:rPr lang="en-US" sz="4000" b="0" dirty="0"/>
              <a:t>Arcade expression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C0"/>
                </a:solidFill>
              </a:rPr>
              <a:t>	     </a:t>
            </a:r>
            <a:r>
              <a:rPr lang="en-US" b="0" dirty="0">
                <a:solidFill>
                  <a:srgbClr val="FFFFC0"/>
                </a:solidFill>
              </a:rPr>
              <a:t>Round( ($</a:t>
            </a:r>
            <a:r>
              <a:rPr lang="en-US" b="0" dirty="0" err="1">
                <a:solidFill>
                  <a:srgbClr val="FFFFC0"/>
                </a:solidFill>
              </a:rPr>
              <a:t>feature.BACHELOR</a:t>
            </a:r>
            <a:r>
              <a:rPr lang="en-US" b="0" dirty="0">
                <a:solidFill>
                  <a:srgbClr val="FFFFC0"/>
                </a:solidFill>
              </a:rPr>
              <a:t> + $</a:t>
            </a:r>
            <a:r>
              <a:rPr lang="en-US" b="0" dirty="0" err="1">
                <a:solidFill>
                  <a:srgbClr val="FFFFC0"/>
                </a:solidFill>
              </a:rPr>
              <a:t>feature.MASTER</a:t>
            </a:r>
            <a:r>
              <a:rPr lang="en-US" b="0" dirty="0">
                <a:solidFill>
                  <a:srgbClr val="FFFFC0"/>
                </a:solidFill>
              </a:rPr>
              <a:t>) / $feature.POP_25UP) );</a:t>
            </a:r>
          </a:p>
          <a:p>
            <a:pPr marL="571500" indent="-571500"/>
            <a:r>
              <a:rPr lang="en-US" sz="4000" b="0" dirty="0"/>
              <a:t>JavaScript function</a:t>
            </a:r>
          </a:p>
          <a:p>
            <a:pPr lvl="2" indent="0">
              <a:buFont typeface="Lucida Grande"/>
              <a:buNone/>
            </a:pPr>
            <a:r>
              <a:rPr lang="en-US" sz="20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 (graphic){</a:t>
            </a:r>
          </a:p>
          <a:p>
            <a:pPr lvl="2" indent="0">
              <a:buFont typeface="Lucida Grande"/>
              <a:buNone/>
            </a:pPr>
            <a:r>
              <a:rPr lang="en-US" sz="20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return </a:t>
            </a:r>
            <a:r>
              <a:rPr lang="en-US" sz="2000" b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graphic.attributes.POP_DENSITY</a:t>
            </a:r>
            <a:r>
              <a:rPr lang="en-US" sz="20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;</a:t>
            </a:r>
          </a:p>
          <a:p>
            <a:pPr lvl="2" indent="0">
              <a:buFont typeface="Lucida Grande"/>
              <a:buNone/>
            </a:pPr>
            <a:r>
              <a:rPr lang="en-US" sz="20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700590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background">
            <a:extLst>
              <a:ext uri="{FF2B5EF4-FFF2-40B4-BE49-F238E27FC236}">
                <a16:creationId xmlns:a16="http://schemas.microsoft.com/office/drawing/2014/main" id="{F42CE218-906C-6042-97A7-7BEF4BE20E17}"/>
              </a:ext>
            </a:extLst>
          </p:cNvPr>
          <p:cNvGrpSpPr/>
          <p:nvPr/>
        </p:nvGrpSpPr>
        <p:grpSpPr>
          <a:xfrm>
            <a:off x="-92598" y="-16008"/>
            <a:ext cx="12301748" cy="6881826"/>
            <a:chOff x="-92598" y="-16008"/>
            <a:chExt cx="12301748" cy="68818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B9E39F-7B96-4245-9E38-6F86D55B84E9}"/>
                </a:ext>
              </a:extLst>
            </p:cNvPr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keyart1">
              <a:extLst>
                <a:ext uri="{FF2B5EF4-FFF2-40B4-BE49-F238E27FC236}">
                  <a16:creationId xmlns:a16="http://schemas.microsoft.com/office/drawing/2014/main" id="{D8E29681-D141-5B45-82AA-DD33E56F0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6" t="11238" r="5417" b="5631"/>
            <a:stretch/>
          </p:blipFill>
          <p:spPr>
            <a:xfrm>
              <a:off x="6212591" y="-1048"/>
              <a:ext cx="5996559" cy="6849810"/>
            </a:xfrm>
            <a:prstGeom prst="rect">
              <a:avLst/>
            </a:prstGeom>
          </p:spPr>
        </p:pic>
        <p:pic>
          <p:nvPicPr>
            <p:cNvPr id="8" name="keyart2">
              <a:extLst>
                <a:ext uri="{FF2B5EF4-FFF2-40B4-BE49-F238E27FC236}">
                  <a16:creationId xmlns:a16="http://schemas.microsoft.com/office/drawing/2014/main" id="{6F3AD3B6-E68A-CA43-A37F-337E2ED30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-1" y="0"/>
              <a:ext cx="3356658" cy="2164466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:a16="http://schemas.microsoft.com/office/drawing/2014/main" id="{DF47F06A-3562-6F41-8AE0-849549115174}"/>
                </a:ext>
              </a:extLst>
            </p:cNvPr>
            <p:cNvSpPr/>
            <p:nvPr/>
          </p:nvSpPr>
          <p:spPr bwMode="auto">
            <a:xfrm>
              <a:off x="-92598" y="1736203"/>
              <a:ext cx="12301748" cy="5129615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18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endParaRPr lang="en-US" sz="2000" b="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Renderers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83063595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CE97C50-E89B-244E-A912-5A5637628F3B}" vid="{9EE8C7F7-6D5F-594C-8AEA-FAAFCD9C05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ImageCreateDate xmlns="31CC4743-1CD8-4E65-B9C9-B2D97D941F63" xsi:nil="true"/>
    <wic_System_Copyright xmlns="http://schemas.microsoft.com/sharepoint/v3/fields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651FDAD8011D9D489819B08FDB64B39B" ma:contentTypeVersion="1" ma:contentTypeDescription="Upload an image." ma:contentTypeScope="" ma:versionID="7c47d501cd0e217fa6eb7cf298118c59">
  <xsd:schema xmlns:xsd="http://www.w3.org/2001/XMLSchema" xmlns:xs="http://www.w3.org/2001/XMLSchema" xmlns:p="http://schemas.microsoft.com/office/2006/metadata/properties" xmlns:ns1="http://schemas.microsoft.com/sharepoint/v3" xmlns:ns2="31CC4743-1CD8-4E65-B9C9-B2D97D941F63" xmlns:ns3="http://schemas.microsoft.com/sharepoint/v3/fields" targetNamespace="http://schemas.microsoft.com/office/2006/metadata/properties" ma:root="true" ma:fieldsID="2730ea93e663a9887cfab4449e3f1e30" ns1:_="" ns2:_="" ns3:_="">
    <xsd:import namespace="http://schemas.microsoft.com/sharepoint/v3"/>
    <xsd:import namespace="31CC4743-1CD8-4E65-B9C9-B2D97D941F6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CC4743-1CD8-4E65-B9C9-B2D97D941F63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haredContentType xmlns="Microsoft.SharePoint.Taxonomy.ContentTypeSync" SourceId="a6db5754-4226-4c8e-a928-a6c53390a270" ContentTypeId="0x0101009148F5A04DDD49CBA7127AADA5FB792B00AADE34325A8B49CDA8BB4DB53328F214" PreviousValue="true"/>
</file>

<file path=customXml/itemProps1.xml><?xml version="1.0" encoding="utf-8"?>
<ds:datastoreItem xmlns:ds="http://schemas.openxmlformats.org/officeDocument/2006/customXml" ds:itemID="{81E133DB-697E-4C10-B192-8899027B1EC6}">
  <ds:schemaRefs>
    <ds:schemaRef ds:uri="http://schemas.microsoft.com/sharepoint/v3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31CC4743-1CD8-4E65-B9C9-B2D97D941F63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530F981C-CCD8-41B4-B481-58FCF9EDFC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1CC4743-1CD8-4E65-B9C9-B2D97D941F6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CB18643-EB28-4B97-A99A-FC511C8BB61E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G208582-FedGIS Conference 2019_Template_v4</Template>
  <TotalTime>0</TotalTime>
  <Words>231</Words>
  <Application>Microsoft Macintosh PowerPoint</Application>
  <PresentationFormat>Widescreen</PresentationFormat>
  <Paragraphs>113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Lucida Grande</vt:lpstr>
      <vt:lpstr>Esri_Corporate_Template-Dark</vt:lpstr>
      <vt:lpstr>2D Visualization with the ArcGIS API for JavaScript</vt:lpstr>
      <vt:lpstr>API Overview</vt:lpstr>
      <vt:lpstr>What can we visualize?</vt:lpstr>
      <vt:lpstr>Data</vt:lpstr>
      <vt:lpstr>Symbols</vt:lpstr>
      <vt:lpstr>PowerPoint Presentation</vt:lpstr>
      <vt:lpstr>PowerPoint Presentation</vt:lpstr>
      <vt:lpstr>PowerPoint Presentation</vt:lpstr>
      <vt:lpstr>Renderers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</vt:lpstr>
      <vt:lpstr>Visual Variables</vt:lpstr>
      <vt:lpstr>Multivariate visualizations</vt:lpstr>
      <vt:lpstr>Arcade expressions</vt:lpstr>
      <vt:lpstr>Data Exploration</vt:lpstr>
      <vt:lpstr>Clustering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Developer Summit PPT Template</dc:title>
  <dc:creator/>
  <cp:keywords/>
  <dc:description/>
  <cp:lastModifiedBy/>
  <cp:revision>1</cp:revision>
  <cp:lastPrinted>2018-06-08T21:51:01Z</cp:lastPrinted>
  <dcterms:created xsi:type="dcterms:W3CDTF">2018-10-31T22:58:00Z</dcterms:created>
  <dcterms:modified xsi:type="dcterms:W3CDTF">2019-02-16T00:15:39Z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0x0101009148F5A04DDD49CBA7127AADA5FB792B00AADE34325A8B49CDA8BB4DB53328F21400651FDAD8011D9D489819B08FDB64B39B</vt:lpwstr>
  </property>
</Properties>
</file>